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4062" r:id="rId5"/>
    <p:sldMasterId id="2147485909" r:id="rId6"/>
    <p:sldMasterId id="2147485897" r:id="rId7"/>
  </p:sldMasterIdLst>
  <p:notesMasterIdLst>
    <p:notesMasterId r:id="rId40"/>
  </p:notesMasterIdLst>
  <p:sldIdLst>
    <p:sldId id="316" r:id="rId8"/>
    <p:sldId id="513" r:id="rId9"/>
    <p:sldId id="523" r:id="rId10"/>
    <p:sldId id="500" r:id="rId11"/>
    <p:sldId id="499" r:id="rId12"/>
    <p:sldId id="514" r:id="rId13"/>
    <p:sldId id="516" r:id="rId14"/>
    <p:sldId id="515" r:id="rId15"/>
    <p:sldId id="491" r:id="rId16"/>
    <p:sldId id="492" r:id="rId17"/>
    <p:sldId id="305" r:id="rId18"/>
    <p:sldId id="519" r:id="rId19"/>
    <p:sldId id="291" r:id="rId20"/>
    <p:sldId id="494" r:id="rId21"/>
    <p:sldId id="517" r:id="rId22"/>
    <p:sldId id="524" r:id="rId23"/>
    <p:sldId id="520" r:id="rId24"/>
    <p:sldId id="522" r:id="rId25"/>
    <p:sldId id="525" r:id="rId26"/>
    <p:sldId id="506" r:id="rId27"/>
    <p:sldId id="526" r:id="rId28"/>
    <p:sldId id="527" r:id="rId29"/>
    <p:sldId id="504" r:id="rId30"/>
    <p:sldId id="307" r:id="rId31"/>
    <p:sldId id="528" r:id="rId32"/>
    <p:sldId id="508" r:id="rId33"/>
    <p:sldId id="509" r:id="rId34"/>
    <p:sldId id="512" r:id="rId35"/>
    <p:sldId id="529" r:id="rId36"/>
    <p:sldId id="530" r:id="rId37"/>
    <p:sldId id="531" r:id="rId38"/>
    <p:sldId id="532" r:id="rId39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108">
          <p15:clr>
            <a:srgbClr val="A4A3A4"/>
          </p15:clr>
        </p15:guide>
        <p15:guide id="3" pos="5670">
          <p15:clr>
            <a:srgbClr val="A4A3A4"/>
          </p15:clr>
        </p15:guide>
        <p15:guide id="4" orient="horz" pos="4200">
          <p15:clr>
            <a:srgbClr val="A4A3A4"/>
          </p15:clr>
        </p15:guide>
        <p15:guide id="5" pos="1530">
          <p15:clr>
            <a:srgbClr val="A4A3A4"/>
          </p15:clr>
        </p15:guide>
        <p15:guide id="6" pos="2826">
          <p15:clr>
            <a:srgbClr val="A4A3A4"/>
          </p15:clr>
        </p15:guide>
        <p15:guide id="7" pos="2934">
          <p15:clr>
            <a:srgbClr val="A4A3A4"/>
          </p15:clr>
        </p15:guide>
        <p15:guide id="8" pos="4230">
          <p15:clr>
            <a:srgbClr val="A4A3A4"/>
          </p15:clr>
        </p15:guide>
        <p15:guide id="9" orient="horz" pos="1200">
          <p15:clr>
            <a:srgbClr val="A4A3A4"/>
          </p15:clr>
        </p15:guide>
        <p15:guide id="10" orient="horz" pos="4128">
          <p15:clr>
            <a:srgbClr val="A4A3A4"/>
          </p15:clr>
        </p15:guide>
        <p15:guide id="11" orient="horz" pos="2760">
          <p15:clr>
            <a:srgbClr val="A4A3A4"/>
          </p15:clr>
        </p15:guide>
        <p15:guide id="12" orient="horz" pos="408">
          <p15:clr>
            <a:srgbClr val="A4A3A4"/>
          </p15:clr>
        </p15:guide>
        <p15:guide id="13" pos="2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28" y="52"/>
      </p:cViewPr>
      <p:guideLst>
        <p:guide pos="2880"/>
        <p:guide pos="108"/>
        <p:guide pos="5670"/>
        <p:guide orient="horz" pos="4200"/>
        <p:guide pos="1530"/>
        <p:guide pos="2826"/>
        <p:guide pos="2934"/>
        <p:guide pos="4230"/>
        <p:guide orient="horz" pos="1200"/>
        <p:guide orient="horz" pos="4128"/>
        <p:guide orient="horz" pos="2760"/>
        <p:guide orient="horz" pos="408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u Bergman" userId="1ed32af2-45c0-412c-bfbc-09b450486f02" providerId="ADAL" clId="{65F51F3B-4877-4A35-8CEF-1BB833AEAF32}"/>
    <pc:docChg chg="custSel modSld">
      <pc:chgData name="Dru Bergman" userId="1ed32af2-45c0-412c-bfbc-09b450486f02" providerId="ADAL" clId="{65F51F3B-4877-4A35-8CEF-1BB833AEAF32}" dt="2026-02-20T14:57:32.658" v="684" actId="6549"/>
      <pc:docMkLst>
        <pc:docMk/>
      </pc:docMkLst>
      <pc:sldChg chg="modSp mod">
        <pc:chgData name="Dru Bergman" userId="1ed32af2-45c0-412c-bfbc-09b450486f02" providerId="ADAL" clId="{65F51F3B-4877-4A35-8CEF-1BB833AEAF32}" dt="2026-02-20T14:57:32.658" v="684" actId="6549"/>
        <pc:sldMkLst>
          <pc:docMk/>
          <pc:sldMk cId="943891119" sldId="529"/>
        </pc:sldMkLst>
        <pc:spChg chg="mod">
          <ac:chgData name="Dru Bergman" userId="1ed32af2-45c0-412c-bfbc-09b450486f02" providerId="ADAL" clId="{65F51F3B-4877-4A35-8CEF-1BB833AEAF32}" dt="2026-02-20T14:57:32.658" v="684" actId="6549"/>
          <ac:spMkLst>
            <pc:docMk/>
            <pc:sldMk cId="943891119" sldId="529"/>
            <ac:spMk id="4" creationId="{9DC9ADCF-73D0-D141-480D-B017C4F8C81A}"/>
          </ac:spMkLst>
        </pc:spChg>
      </pc:sldChg>
      <pc:sldChg chg="modSp mod">
        <pc:chgData name="Dru Bergman" userId="1ed32af2-45c0-412c-bfbc-09b450486f02" providerId="ADAL" clId="{65F51F3B-4877-4A35-8CEF-1BB833AEAF32}" dt="2026-02-20T14:47:52.764" v="683" actId="20577"/>
        <pc:sldMkLst>
          <pc:docMk/>
          <pc:sldMk cId="2902050437" sldId="532"/>
        </pc:sldMkLst>
        <pc:spChg chg="mod">
          <ac:chgData name="Dru Bergman" userId="1ed32af2-45c0-412c-bfbc-09b450486f02" providerId="ADAL" clId="{65F51F3B-4877-4A35-8CEF-1BB833AEAF32}" dt="2026-02-20T14:47:52.764" v="683" actId="20577"/>
          <ac:spMkLst>
            <pc:docMk/>
            <pc:sldMk cId="2902050437" sldId="532"/>
            <ac:spMk id="4" creationId="{A716AB0E-3786-4E78-BA34-596A972BA30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hfh.sharepoint.com/sites/ChicagolandHFH/Shared%20Documents/CHFH%20Files/Federal%20Home%20Loan%20Bank%20of%20Chicago/FHLBC-HFH%20Product%202025/Data/Data%20for%20Affiliate%20Presentations%20Jan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hfh.sharepoint.com/sites/ChicagolandHFH/Shared%20Documents/CHFH%20Files/Federal%20Home%20Loan%20Bank%20of%20Chicago/FHLBC-HFH%20Product%202025/Data-Resources/Data%20for%20Affiliate%20Presentations%20Jan2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800" b="1" baseline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Affiliate Production</a:t>
            </a:r>
          </a:p>
          <a:p>
            <a:pPr>
              <a:defRPr/>
            </a:pPr>
            <a:r>
              <a:rPr lang="en-US" sz="2800" b="1" baseline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2010-2025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157493438320208"/>
          <c:y val="1.666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'All US Affiliates'!$B$1</c:f>
              <c:strCache>
                <c:ptCount val="1"/>
                <c:pt idx="0">
                  <c:v>All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US Affiliates'!$A$2:$A$17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xVal>
          <c:yVal>
            <c:numRef>
              <c:f>'All US Affiliates'!$B$2:$B$17</c:f>
              <c:numCache>
                <c:formatCode>General</c:formatCode>
                <c:ptCount val="16"/>
                <c:pt idx="0">
                  <c:v>4024</c:v>
                </c:pt>
                <c:pt idx="1">
                  <c:v>6163</c:v>
                </c:pt>
                <c:pt idx="2">
                  <c:v>5274</c:v>
                </c:pt>
                <c:pt idx="3">
                  <c:v>5400</c:v>
                </c:pt>
                <c:pt idx="4">
                  <c:v>4838</c:v>
                </c:pt>
                <c:pt idx="5">
                  <c:v>4422</c:v>
                </c:pt>
                <c:pt idx="6">
                  <c:v>4239</c:v>
                </c:pt>
                <c:pt idx="7">
                  <c:v>3977</c:v>
                </c:pt>
                <c:pt idx="8">
                  <c:v>4159</c:v>
                </c:pt>
                <c:pt idx="9">
                  <c:v>3747</c:v>
                </c:pt>
                <c:pt idx="10">
                  <c:v>3425</c:v>
                </c:pt>
                <c:pt idx="11">
                  <c:v>3225</c:v>
                </c:pt>
                <c:pt idx="12">
                  <c:v>3359</c:v>
                </c:pt>
                <c:pt idx="13">
                  <c:v>3382</c:v>
                </c:pt>
                <c:pt idx="14">
                  <c:v>3863</c:v>
                </c:pt>
                <c:pt idx="15">
                  <c:v>3660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53-4AA7-B942-24B30D873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961184"/>
        <c:axId val="194958784"/>
      </c:scatterChart>
      <c:valAx>
        <c:axId val="194961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958784"/>
        <c:crosses val="autoZero"/>
        <c:crossBetween val="midCat"/>
      </c:valAx>
      <c:valAx>
        <c:axId val="19495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961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'IL Data'!$G$1</c:f>
              <c:strCache>
                <c:ptCount val="1"/>
                <c:pt idx="0">
                  <c:v>IL Totals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'IL Data'!$F$2:$F$17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xVal>
          <c:yVal>
            <c:numRef>
              <c:f>'IL Data'!$G$2:$G$17</c:f>
              <c:numCache>
                <c:formatCode>General</c:formatCode>
                <c:ptCount val="16"/>
                <c:pt idx="0">
                  <c:v>72</c:v>
                </c:pt>
                <c:pt idx="1">
                  <c:v>88</c:v>
                </c:pt>
                <c:pt idx="2">
                  <c:v>90</c:v>
                </c:pt>
                <c:pt idx="3">
                  <c:v>96</c:v>
                </c:pt>
                <c:pt idx="4">
                  <c:v>107</c:v>
                </c:pt>
                <c:pt idx="5">
                  <c:v>95</c:v>
                </c:pt>
                <c:pt idx="6">
                  <c:v>119</c:v>
                </c:pt>
                <c:pt idx="7">
                  <c:v>89</c:v>
                </c:pt>
                <c:pt idx="8">
                  <c:v>97</c:v>
                </c:pt>
                <c:pt idx="9">
                  <c:v>55</c:v>
                </c:pt>
                <c:pt idx="10">
                  <c:v>77</c:v>
                </c:pt>
                <c:pt idx="11">
                  <c:v>72</c:v>
                </c:pt>
                <c:pt idx="12">
                  <c:v>66</c:v>
                </c:pt>
                <c:pt idx="13">
                  <c:v>79</c:v>
                </c:pt>
                <c:pt idx="14">
                  <c:v>71</c:v>
                </c:pt>
                <c:pt idx="15">
                  <c:v>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4E-4D61-8597-141096E33B59}"/>
            </c:ext>
          </c:extLst>
        </c:ser>
        <c:ser>
          <c:idx val="1"/>
          <c:order val="1"/>
          <c:tx>
            <c:strRef>
              <c:f>'IL Data'!$H$1</c:f>
              <c:strCache>
                <c:ptCount val="1"/>
                <c:pt idx="0">
                  <c:v>WI Totals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'IL Data'!$F$2:$F$17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xVal>
          <c:yVal>
            <c:numRef>
              <c:f>'IL Data'!$H$2:$H$17</c:f>
              <c:numCache>
                <c:formatCode>General</c:formatCode>
                <c:ptCount val="16"/>
                <c:pt idx="0">
                  <c:v>110</c:v>
                </c:pt>
                <c:pt idx="1">
                  <c:v>131</c:v>
                </c:pt>
                <c:pt idx="2">
                  <c:v>82</c:v>
                </c:pt>
                <c:pt idx="3">
                  <c:v>121</c:v>
                </c:pt>
                <c:pt idx="4">
                  <c:v>108</c:v>
                </c:pt>
                <c:pt idx="5">
                  <c:v>109</c:v>
                </c:pt>
                <c:pt idx="6">
                  <c:v>103</c:v>
                </c:pt>
                <c:pt idx="7">
                  <c:v>108</c:v>
                </c:pt>
                <c:pt idx="8">
                  <c:v>97</c:v>
                </c:pt>
                <c:pt idx="9">
                  <c:v>106</c:v>
                </c:pt>
                <c:pt idx="10">
                  <c:v>72</c:v>
                </c:pt>
                <c:pt idx="11">
                  <c:v>86</c:v>
                </c:pt>
                <c:pt idx="12">
                  <c:v>86</c:v>
                </c:pt>
                <c:pt idx="13">
                  <c:v>74</c:v>
                </c:pt>
                <c:pt idx="14">
                  <c:v>97</c:v>
                </c:pt>
                <c:pt idx="15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F4E-4D61-8597-141096E33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5888896"/>
        <c:axId val="1685889856"/>
      </c:scatterChart>
      <c:valAx>
        <c:axId val="1685888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889856"/>
        <c:crosses val="autoZero"/>
        <c:crossBetween val="midCat"/>
      </c:valAx>
      <c:valAx>
        <c:axId val="168588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88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63BFD-6362-0A29-927A-59239FC696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70356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EEA66-C3F9-6A5A-3C47-3681BB2A9C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886" y="0"/>
            <a:ext cx="3078048" cy="470356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300"/>
            </a:lvl1pPr>
          </a:lstStyle>
          <a:p>
            <a:pPr>
              <a:defRPr/>
            </a:pPr>
            <a:fld id="{6155BB79-2D70-4C9F-B860-50FB021A5783}" type="datetimeFigureOut">
              <a:rPr lang="en-US"/>
              <a:pPr>
                <a:defRPr/>
              </a:pPr>
              <a:t>2/20/2026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17EE5EA-12BD-59AC-06F6-D425BEF5D6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27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3" rIns="94225" bIns="471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ABF1A79-E76E-C312-BBB5-786228866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557" y="4518825"/>
            <a:ext cx="5681363" cy="3696091"/>
          </a:xfrm>
          <a:prstGeom prst="rect">
            <a:avLst/>
          </a:prstGeom>
        </p:spPr>
        <p:txBody>
          <a:bodyPr vert="horz" lIns="94225" tIns="47113" rIns="94225" bIns="47113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8DE09-6827-6609-CB94-24DC0761AC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8120"/>
            <a:ext cx="3078048" cy="470355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2C244-7BC1-D574-8CEE-522123752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886" y="8918120"/>
            <a:ext cx="3078048" cy="470355"/>
          </a:xfrm>
          <a:prstGeom prst="rect">
            <a:avLst/>
          </a:prstGeom>
        </p:spPr>
        <p:txBody>
          <a:bodyPr vert="horz" wrap="square" lIns="94225" tIns="47113" rIns="94225" bIns="47113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56D3182F-6186-41FF-BF6A-244BACBA31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D3182F-6186-41FF-BF6A-244BACBA31D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605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FD85E359-7DC5-6EAF-0218-97F98404E8F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4910138"/>
            <a:ext cx="2460625" cy="1947862"/>
            <a:chOff x="0" y="1"/>
            <a:chExt cx="4257040" cy="3371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E96E50D-59A1-CDCD-60CB-02D9EA01B2A7}"/>
                </a:ext>
              </a:extLst>
            </p:cNvPr>
            <p:cNvSpPr/>
            <p:nvPr/>
          </p:nvSpPr>
          <p:spPr>
            <a:xfrm>
              <a:off x="0" y="1"/>
              <a:ext cx="4257040" cy="3371645"/>
            </a:xfrm>
            <a:prstGeom prst="rect">
              <a:avLst/>
            </a:prstGeom>
            <a:solidFill>
              <a:srgbClr val="00AFD7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" name="Picture 22">
              <a:extLst>
                <a:ext uri="{FF2B5EF4-FFF2-40B4-BE49-F238E27FC236}">
                  <a16:creationId xmlns:a16="http://schemas.microsoft.com/office/drawing/2014/main" id="{D6147400-74CB-8C4E-E753-061465248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70" y="499110"/>
              <a:ext cx="3314700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23">
              <a:extLst>
                <a:ext uri="{FF2B5EF4-FFF2-40B4-BE49-F238E27FC236}">
                  <a16:creationId xmlns:a16="http://schemas.microsoft.com/office/drawing/2014/main" id="{4E0E6A27-AC90-FCC9-86AC-FD89E4937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66" y="2305469"/>
              <a:ext cx="3147463" cy="69521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deserves a decent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place to live.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91B1017-AD97-6EAA-4738-E4525CB10BC4}"/>
              </a:ext>
            </a:extLst>
          </p:cNvPr>
          <p:cNvSpPr/>
          <p:nvPr userDrawn="1"/>
        </p:nvSpPr>
        <p:spPr>
          <a:xfrm>
            <a:off x="2454275" y="4910138"/>
            <a:ext cx="6491288" cy="1947862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89E025-1FB6-AFB1-2067-088C5C029DA7}"/>
              </a:ext>
            </a:extLst>
          </p:cNvPr>
          <p:cNvSpPr/>
          <p:nvPr userDrawn="1"/>
        </p:nvSpPr>
        <p:spPr>
          <a:xfrm>
            <a:off x="8945563" y="4910138"/>
            <a:ext cx="198437" cy="1947862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B2D83D7-B7B3-772C-2B31-89644B814B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76250"/>
            <a:ext cx="2125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2683565" y="5258061"/>
            <a:ext cx="6003921" cy="9556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2683565" y="6285230"/>
            <a:ext cx="6003921" cy="338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B63380-FC48-9FB8-57A9-306E4D9F3DEA}"/>
              </a:ext>
            </a:extLst>
          </p:cNvPr>
          <p:cNvSpPr/>
          <p:nvPr userDrawn="1"/>
        </p:nvSpPr>
        <p:spPr bwMode="auto">
          <a:xfrm>
            <a:off x="0" y="2271713"/>
            <a:ext cx="2454275" cy="1947862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88FD2D-AABD-9912-408F-5CAFB4B806EC}"/>
              </a:ext>
            </a:extLst>
          </p:cNvPr>
          <p:cNvSpPr/>
          <p:nvPr userDrawn="1"/>
        </p:nvSpPr>
        <p:spPr>
          <a:xfrm>
            <a:off x="2454275" y="2271713"/>
            <a:ext cx="6491288" cy="1947862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51B7E3-1F65-6862-8DBB-A7FE12B7F494}"/>
              </a:ext>
            </a:extLst>
          </p:cNvPr>
          <p:cNvSpPr/>
          <p:nvPr userDrawn="1"/>
        </p:nvSpPr>
        <p:spPr>
          <a:xfrm>
            <a:off x="8945563" y="2271713"/>
            <a:ext cx="198437" cy="1947862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50378-EB13-FDA7-83DF-E5952D56E9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862263"/>
            <a:ext cx="18780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2683564" y="2619846"/>
            <a:ext cx="6003921" cy="9556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2683564" y="3647015"/>
            <a:ext cx="6003921" cy="338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54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644E935F-4256-9D19-D5C6-4AFB4824B3C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951163"/>
            <a:ext cx="2460625" cy="1947862"/>
            <a:chOff x="0" y="1"/>
            <a:chExt cx="4257040" cy="3371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B0C7C79-993E-C373-6D9E-10EE78325EF0}"/>
                </a:ext>
              </a:extLst>
            </p:cNvPr>
            <p:cNvSpPr/>
            <p:nvPr/>
          </p:nvSpPr>
          <p:spPr>
            <a:xfrm>
              <a:off x="0" y="1"/>
              <a:ext cx="4257040" cy="3371645"/>
            </a:xfrm>
            <a:prstGeom prst="rect">
              <a:avLst/>
            </a:prstGeom>
            <a:solidFill>
              <a:srgbClr val="00AFD7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3AFBA10-A382-3020-3BA7-F4DA9A804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70" y="499110"/>
              <a:ext cx="3314700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81090F-D0AA-008A-9FDE-5BA5C4549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66" y="2305469"/>
              <a:ext cx="3147463" cy="69521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deserves a decent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place to live.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9C5EF3A-9C7C-04ED-60E6-15F4B07B1FB7}"/>
              </a:ext>
            </a:extLst>
          </p:cNvPr>
          <p:cNvSpPr/>
          <p:nvPr userDrawn="1"/>
        </p:nvSpPr>
        <p:spPr>
          <a:xfrm>
            <a:off x="2454275" y="2951163"/>
            <a:ext cx="6491288" cy="1947862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907CC-40DA-1109-DD09-96C47642B4E6}"/>
              </a:ext>
            </a:extLst>
          </p:cNvPr>
          <p:cNvSpPr/>
          <p:nvPr userDrawn="1"/>
        </p:nvSpPr>
        <p:spPr>
          <a:xfrm>
            <a:off x="8945563" y="2951163"/>
            <a:ext cx="198437" cy="1947862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926FF90-D30E-DEC3-C816-6F1A1F9487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76250"/>
            <a:ext cx="2125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2683565" y="3299295"/>
            <a:ext cx="6003921" cy="9556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2683565" y="4326464"/>
            <a:ext cx="6003921" cy="338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98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13">
    <p:bg>
      <p:bgPr>
        <a:solidFill>
          <a:srgbClr val="00A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F2C132-438A-AF71-DCF9-D055FBEC4EF4}"/>
              </a:ext>
            </a:extLst>
          </p:cNvPr>
          <p:cNvSpPr/>
          <p:nvPr/>
        </p:nvSpPr>
        <p:spPr>
          <a:xfrm>
            <a:off x="0" y="5940425"/>
            <a:ext cx="9144000" cy="917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15" descr="we_build_BLK.png">
            <a:extLst>
              <a:ext uri="{FF2B5EF4-FFF2-40B4-BE49-F238E27FC236}">
                <a16:creationId xmlns:a16="http://schemas.microsoft.com/office/drawing/2014/main" id="{7B9A4A19-7057-A156-9B3C-5C690114B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6196013"/>
            <a:ext cx="54816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B026BC-B94B-DABB-5C2B-2A96970F6956}"/>
              </a:ext>
            </a:extLst>
          </p:cNvPr>
          <p:cNvSpPr/>
          <p:nvPr/>
        </p:nvSpPr>
        <p:spPr>
          <a:xfrm flipV="1">
            <a:off x="0" y="5815013"/>
            <a:ext cx="9144000" cy="157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10D10-F53B-D557-73D5-CD2E000EB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76250"/>
            <a:ext cx="2125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428625" y="3195639"/>
            <a:ext cx="6381750" cy="9556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2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25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25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25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25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28625" y="4370389"/>
            <a:ext cx="6381750" cy="338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29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4">
    <p:bg>
      <p:bgPr>
        <a:solidFill>
          <a:srgbClr val="00A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76A7C3-091A-10EF-57DF-3DEDDBF584E1}"/>
              </a:ext>
            </a:extLst>
          </p:cNvPr>
          <p:cNvCxnSpPr/>
          <p:nvPr/>
        </p:nvCxnSpPr>
        <p:spPr>
          <a:xfrm>
            <a:off x="2560638" y="2657475"/>
            <a:ext cx="0" cy="203835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3E9881D-558D-1360-1B9F-68A65519AA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889250"/>
            <a:ext cx="19383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2777659" y="2924629"/>
            <a:ext cx="5845268" cy="9556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5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25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25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25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25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2777659" y="4187968"/>
            <a:ext cx="5845268" cy="338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341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-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299E7D1-2850-19F1-408B-C5BE949414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9" b="-1311"/>
          <a:stretch>
            <a:fillRect/>
          </a:stretch>
        </p:blipFill>
        <p:spPr bwMode="auto">
          <a:xfrm>
            <a:off x="4232275" y="1922463"/>
            <a:ext cx="4911725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972DF55-E6D2-71D4-9ADA-6FFF7482014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278563"/>
            <a:ext cx="5654675" cy="285750"/>
            <a:chOff x="428625" y="6278876"/>
            <a:chExt cx="5654675" cy="28497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708D06C-FC9B-81B8-950A-29E2A98CD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325" y="6278876"/>
              <a:ext cx="0" cy="284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69E89E56-926A-F298-DBD4-C84BBA50EEB7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81250" y="6380200"/>
              <a:ext cx="3702050" cy="9815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C45A8E6D-E072-D136-886C-1D2575E71DB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79105"/>
              <a:ext cx="1676572" cy="24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8625" y="1076325"/>
            <a:ext cx="4600575" cy="1301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550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D83344A-F344-3AF8-0667-018314CC7D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9" b="-1311"/>
          <a:stretch>
            <a:fillRect/>
          </a:stretch>
        </p:blipFill>
        <p:spPr bwMode="auto">
          <a:xfrm>
            <a:off x="4232275" y="1922463"/>
            <a:ext cx="4911725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2A42919-6A3F-6DAE-5D36-345636D3258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278563"/>
            <a:ext cx="5654675" cy="285750"/>
            <a:chOff x="428625" y="6278876"/>
            <a:chExt cx="5654675" cy="28497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270B70-5320-EC84-2A41-64527CFB2F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325" y="6278876"/>
              <a:ext cx="0" cy="284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A5DF9756-FB0E-8EA3-71B0-3BF482BB766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81250" y="6380200"/>
              <a:ext cx="3702050" cy="9815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8BE39F53-1C2D-3E2B-FCEB-093612328B9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79102"/>
              <a:ext cx="1676572" cy="24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8625" y="1076325"/>
            <a:ext cx="4600575" cy="1301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93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28F66E1-1470-1895-605F-8F0003F4A1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9" b="-1311"/>
          <a:stretch>
            <a:fillRect/>
          </a:stretch>
        </p:blipFill>
        <p:spPr bwMode="auto">
          <a:xfrm>
            <a:off x="4232275" y="1922463"/>
            <a:ext cx="4911725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94CA68-2E06-BE4D-39EE-45C56CE8A1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278563"/>
            <a:ext cx="5654675" cy="285750"/>
            <a:chOff x="428625" y="6278876"/>
            <a:chExt cx="5654675" cy="28497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7535B65-57EE-905C-904A-F2EBE701BD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325" y="6278876"/>
              <a:ext cx="0" cy="284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C29B7CFA-2B7F-9862-1498-C60880B67EE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81250" y="6380200"/>
              <a:ext cx="3702050" cy="9815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C23A7C10-400A-498F-7BB8-61A6A5EFD2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79102"/>
              <a:ext cx="1676572" cy="24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8625" y="1076325"/>
            <a:ext cx="4600575" cy="1301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840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der-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36BEDA-84D2-FAE3-0FA2-34573E8037A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278563"/>
            <a:ext cx="5654675" cy="285750"/>
            <a:chOff x="428625" y="6278876"/>
            <a:chExt cx="5654675" cy="28497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5FA65D2-E7C1-1D87-D2D1-B00BED247D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325" y="6278876"/>
              <a:ext cx="0" cy="284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19">
              <a:extLst>
                <a:ext uri="{FF2B5EF4-FFF2-40B4-BE49-F238E27FC236}">
                  <a16:creationId xmlns:a16="http://schemas.microsoft.com/office/drawing/2014/main" id="{B9FB9717-A63B-6475-230C-136E6BA0323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81250" y="6380200"/>
              <a:ext cx="3702050" cy="9815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5" name="Picture 17">
              <a:extLst>
                <a:ext uri="{FF2B5EF4-FFF2-40B4-BE49-F238E27FC236}">
                  <a16:creationId xmlns:a16="http://schemas.microsoft.com/office/drawing/2014/main" id="{3ECCC5F7-4EB4-25BD-3813-D0C81EAB17B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79102"/>
              <a:ext cx="1676572" cy="24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28625" y="1905001"/>
            <a:ext cx="5088255" cy="1120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28625" y="3260725"/>
            <a:ext cx="5088255" cy="12503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5874855" y="1837413"/>
            <a:ext cx="2743200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2686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der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DFA430-7115-896D-72D0-7AEFB6A355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278563"/>
            <a:ext cx="5654675" cy="284162"/>
            <a:chOff x="428625" y="6261986"/>
            <a:chExt cx="5654675" cy="28527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6375EC-4AE4-A5A4-5B38-0FD695D34E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325" y="6261986"/>
              <a:ext cx="0" cy="285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19">
              <a:extLst>
                <a:ext uri="{FF2B5EF4-FFF2-40B4-BE49-F238E27FC236}">
                  <a16:creationId xmlns:a16="http://schemas.microsoft.com/office/drawing/2014/main" id="{16E6E78A-6F50-4723-702C-8AFAF9E7B5A7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81250" y="6362389"/>
              <a:ext cx="3702050" cy="9880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80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80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80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80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80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5" name="Picture 17">
              <a:extLst>
                <a:ext uri="{FF2B5EF4-FFF2-40B4-BE49-F238E27FC236}">
                  <a16:creationId xmlns:a16="http://schemas.microsoft.com/office/drawing/2014/main" id="{4A129C48-A4E1-2967-8951-6FB321216C3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62636"/>
              <a:ext cx="1671638" cy="2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28625" y="1905001"/>
            <a:ext cx="5088255" cy="1120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3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3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28625" y="3260725"/>
            <a:ext cx="5088255" cy="12401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b="0" i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5954368" y="1827253"/>
            <a:ext cx="2743200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25458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-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55A23F-4622-1487-CF09-4EEBADF0A196}"/>
              </a:ext>
            </a:extLst>
          </p:cNvPr>
          <p:cNvSpPr/>
          <p:nvPr/>
        </p:nvSpPr>
        <p:spPr>
          <a:xfrm>
            <a:off x="457200" y="1228725"/>
            <a:ext cx="4114800" cy="4114800"/>
          </a:xfrm>
          <a:prstGeom prst="ellipse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61823" y="2236304"/>
            <a:ext cx="3070384" cy="19580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77063" y="4250760"/>
            <a:ext cx="2803684" cy="345439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1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6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F72CC74C-3E43-8C7D-8558-A39E76CA9F5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4910138"/>
            <a:ext cx="2460625" cy="1947862"/>
            <a:chOff x="0" y="1"/>
            <a:chExt cx="4257040" cy="3371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40FEB8A-332D-FCF6-5BA5-842CFA7C91C2}"/>
                </a:ext>
              </a:extLst>
            </p:cNvPr>
            <p:cNvSpPr/>
            <p:nvPr/>
          </p:nvSpPr>
          <p:spPr>
            <a:xfrm>
              <a:off x="0" y="1"/>
              <a:ext cx="4257040" cy="3371645"/>
            </a:xfrm>
            <a:prstGeom prst="rect">
              <a:avLst/>
            </a:prstGeom>
            <a:solidFill>
              <a:srgbClr val="00AFD7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EC782C8-F302-CA8D-2E0A-3EB0A97BE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70" y="499110"/>
              <a:ext cx="3314700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835977-5418-002D-73CE-B70CC2486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66" y="2305469"/>
              <a:ext cx="3147463" cy="69521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deserves a decent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place to live.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CCF893F-4D9D-3640-5B41-D5A1C3C8AE01}"/>
              </a:ext>
            </a:extLst>
          </p:cNvPr>
          <p:cNvSpPr/>
          <p:nvPr userDrawn="1"/>
        </p:nvSpPr>
        <p:spPr>
          <a:xfrm>
            <a:off x="2454275" y="4910138"/>
            <a:ext cx="6491288" cy="1947862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902D66-7E01-C29F-6A15-9EFD83EA4D77}"/>
              </a:ext>
            </a:extLst>
          </p:cNvPr>
          <p:cNvSpPr/>
          <p:nvPr userDrawn="1"/>
        </p:nvSpPr>
        <p:spPr>
          <a:xfrm>
            <a:off x="8945563" y="4910138"/>
            <a:ext cx="198437" cy="1947862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0FA6ECD-4BF1-316A-DFF8-701AEBBD56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76250"/>
            <a:ext cx="2125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2683565" y="5258061"/>
            <a:ext cx="6003921" cy="9556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2683565" y="6285230"/>
            <a:ext cx="6003921" cy="338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581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-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82ADCA5-F79E-6A00-D980-02B239D6EB95}"/>
              </a:ext>
            </a:extLst>
          </p:cNvPr>
          <p:cNvSpPr/>
          <p:nvPr/>
        </p:nvSpPr>
        <p:spPr>
          <a:xfrm>
            <a:off x="428625" y="1109663"/>
            <a:ext cx="4114800" cy="4114800"/>
          </a:xfrm>
          <a:prstGeom prst="ellipse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92733" y="2166730"/>
            <a:ext cx="3070384" cy="1798983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07973" y="4047112"/>
            <a:ext cx="2803684" cy="345439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1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480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3F4B70-C20D-47E3-9758-C07D5998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90FE5B-A0EF-6473-ECFF-D520E6758DB9}"/>
              </a:ext>
            </a:extLst>
          </p:cNvPr>
          <p:cNvSpPr/>
          <p:nvPr/>
        </p:nvSpPr>
        <p:spPr>
          <a:xfrm>
            <a:off x="4572000" y="930275"/>
            <a:ext cx="4114800" cy="4114800"/>
          </a:xfrm>
          <a:prstGeom prst="ellipse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096987" y="2087659"/>
            <a:ext cx="3070384" cy="1569720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12226" y="3749614"/>
            <a:ext cx="2803684" cy="345439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1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841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-9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88F8DA8-D434-C6D5-6365-6B0F4AF81D84}"/>
              </a:ext>
            </a:extLst>
          </p:cNvPr>
          <p:cNvSpPr/>
          <p:nvPr/>
        </p:nvSpPr>
        <p:spPr>
          <a:xfrm>
            <a:off x="2635250" y="1490663"/>
            <a:ext cx="3876675" cy="3876675"/>
          </a:xfrm>
          <a:prstGeom prst="ellipse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116023" y="2560808"/>
            <a:ext cx="2911954" cy="1836094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192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CC5A25B-F87D-4607-E3A9-860BCFDA2275}"/>
              </a:ext>
            </a:extLst>
          </p:cNvPr>
          <p:cNvSpPr/>
          <p:nvPr/>
        </p:nvSpPr>
        <p:spPr>
          <a:xfrm>
            <a:off x="428625" y="1371600"/>
            <a:ext cx="4114800" cy="4114800"/>
          </a:xfrm>
          <a:prstGeom prst="ellipse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93683" y="2684304"/>
            <a:ext cx="3070384" cy="1661160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943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DDB4828-06F3-E391-3EC3-F07D6AC22A9A}"/>
              </a:ext>
            </a:extLst>
          </p:cNvPr>
          <p:cNvSpPr/>
          <p:nvPr/>
        </p:nvSpPr>
        <p:spPr>
          <a:xfrm>
            <a:off x="2635250" y="1228725"/>
            <a:ext cx="4114800" cy="4114800"/>
          </a:xfrm>
          <a:prstGeom prst="ellipse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90744" y="2475947"/>
            <a:ext cx="3249097" cy="1887331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776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F060FF-10DE-D666-C661-3EE0AB959ABF}"/>
              </a:ext>
            </a:extLst>
          </p:cNvPr>
          <p:cNvSpPr/>
          <p:nvPr/>
        </p:nvSpPr>
        <p:spPr>
          <a:xfrm>
            <a:off x="4494213" y="1085850"/>
            <a:ext cx="4114800" cy="4114800"/>
          </a:xfrm>
          <a:prstGeom prst="ellipse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019167" y="2086702"/>
            <a:ext cx="3085624" cy="2114164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993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F58555-626C-07DD-20D7-358D8FAA2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BF6EF1-8A51-FF43-FFD9-77F933C8ED5C}"/>
              </a:ext>
            </a:extLst>
          </p:cNvPr>
          <p:cNvSpPr/>
          <p:nvPr/>
        </p:nvSpPr>
        <p:spPr>
          <a:xfrm>
            <a:off x="428625" y="1149350"/>
            <a:ext cx="4114800" cy="4114800"/>
          </a:xfrm>
          <a:prstGeom prst="ellipse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5322" y="2124103"/>
            <a:ext cx="3161824" cy="1998980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20562" y="4182298"/>
            <a:ext cx="2803684" cy="345439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1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105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863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4BBB97D-9480-DCF5-121E-57EB6D30ABB0}"/>
              </a:ext>
            </a:extLst>
          </p:cNvPr>
          <p:cNvSpPr/>
          <p:nvPr userDrawn="1"/>
        </p:nvSpPr>
        <p:spPr>
          <a:xfrm>
            <a:off x="8431213" y="6361113"/>
            <a:ext cx="274637" cy="274637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F39F7A-C45A-A336-0B68-ACAD6D963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0263" y="6443663"/>
            <a:ext cx="233362" cy="1031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fld id="{358A9B3C-8498-403A-A87C-F84EDDEC9219}" type="slidenum">
              <a:rPr lang="en-US" altLang="en-US" sz="6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en-US" sz="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31DF57-9958-DFBB-0497-4EFBCBFBB19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302375"/>
            <a:ext cx="5243513" cy="265113"/>
            <a:chOff x="428625" y="6263155"/>
            <a:chExt cx="5617473" cy="28389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940C69F-124F-A13B-83EC-EF3CF5B585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482" y="6263155"/>
              <a:ext cx="0" cy="2838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AFAB4ACB-B043-8614-2706-002A339A0B0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43634" y="6363453"/>
              <a:ext cx="3702464" cy="9689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7" name="Picture 17">
              <a:extLst>
                <a:ext uri="{FF2B5EF4-FFF2-40B4-BE49-F238E27FC236}">
                  <a16:creationId xmlns:a16="http://schemas.microsoft.com/office/drawing/2014/main" id="{9423A5BC-418E-A250-B51E-E116111B6A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63166"/>
              <a:ext cx="1671638" cy="243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2880" y="0"/>
            <a:ext cx="413111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9768" y="647701"/>
            <a:ext cx="4229100" cy="9874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29768" y="1905000"/>
            <a:ext cx="4229100" cy="404812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1395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A653BB3-E88B-A0A2-4F64-2F55AA83DE6C}"/>
              </a:ext>
            </a:extLst>
          </p:cNvPr>
          <p:cNvSpPr/>
          <p:nvPr userDrawn="1"/>
        </p:nvSpPr>
        <p:spPr>
          <a:xfrm>
            <a:off x="8431213" y="6361113"/>
            <a:ext cx="274637" cy="274637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B3F34-C04B-D5B2-E7FC-2C3436787B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0263" y="6443663"/>
            <a:ext cx="233362" cy="1031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fld id="{8BF861B4-5C90-4470-8BB4-11899FB56E24}" type="slidenum">
              <a:rPr lang="en-US" altLang="en-US" sz="6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en-US" sz="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7EC99E-0985-D479-214A-1E335E1374B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302375"/>
            <a:ext cx="5243513" cy="265113"/>
            <a:chOff x="428625" y="6263155"/>
            <a:chExt cx="5617473" cy="28389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BE2174-D96B-BA4A-A14C-84BB708D64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482" y="6263155"/>
              <a:ext cx="0" cy="2838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9">
              <a:extLst>
                <a:ext uri="{FF2B5EF4-FFF2-40B4-BE49-F238E27FC236}">
                  <a16:creationId xmlns:a16="http://schemas.microsoft.com/office/drawing/2014/main" id="{578D2D39-7073-6812-2F4B-C34CEDA4B4A9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43634" y="6363453"/>
              <a:ext cx="3702464" cy="9689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6C8AB444-D5BF-1A97-FBC4-7C2E6B53D2D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63166"/>
              <a:ext cx="1671638" cy="243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9768" y="647701"/>
            <a:ext cx="4229100" cy="9874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3325" y="0"/>
            <a:ext cx="413308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9768" y="1905000"/>
            <a:ext cx="4229100" cy="3927475"/>
          </a:xfrm>
          <a:prstGeom prst="rect">
            <a:avLst/>
          </a:prstGeom>
        </p:spPr>
        <p:txBody>
          <a:bodyPr lIns="0" tIns="0" rIns="0" bIns="0"/>
          <a:lstStyle>
            <a:lvl1pPr marL="171450" marR="0" indent="-171450" algn="l" defTabSz="6858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304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C70879A-4492-FFCB-B172-E2C8E58554F5}"/>
              </a:ext>
            </a:extLst>
          </p:cNvPr>
          <p:cNvSpPr/>
          <p:nvPr userDrawn="1"/>
        </p:nvSpPr>
        <p:spPr>
          <a:xfrm>
            <a:off x="8651875" y="6354763"/>
            <a:ext cx="274638" cy="274637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C74270-AD07-CE4A-0661-4309972D54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437313"/>
            <a:ext cx="233363" cy="1031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fld id="{84A3C674-2857-47AE-A92B-29AB13F4958E}" type="slidenum">
              <a:rPr lang="en-US" altLang="en-US" sz="6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en-US" sz="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684790-04BA-484D-A266-621CE7982D5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302375"/>
            <a:ext cx="5243513" cy="265113"/>
            <a:chOff x="428625" y="6263155"/>
            <a:chExt cx="5617473" cy="28389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ECC37D0-EE35-DCAB-7F2F-54A49B757C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482" y="6263155"/>
              <a:ext cx="0" cy="2838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52C21544-A6A5-0D2F-1822-A79F2E8C96D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43634" y="6363453"/>
              <a:ext cx="3702464" cy="9689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5ADFE5-9C28-6298-4DD1-F3B32915499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63166"/>
              <a:ext cx="1671638" cy="243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9768" y="647701"/>
            <a:ext cx="6904837" cy="9874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29768" y="1905001"/>
            <a:ext cx="6904837" cy="35407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8856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75DED719-3993-4645-A6AD-8535DFD6E7B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4910138"/>
            <a:ext cx="2460625" cy="1947862"/>
            <a:chOff x="0" y="1"/>
            <a:chExt cx="4257040" cy="3371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D23E753-5FA5-D03D-0436-85539E01E9D7}"/>
                </a:ext>
              </a:extLst>
            </p:cNvPr>
            <p:cNvSpPr/>
            <p:nvPr/>
          </p:nvSpPr>
          <p:spPr>
            <a:xfrm>
              <a:off x="0" y="1"/>
              <a:ext cx="4257040" cy="3371645"/>
            </a:xfrm>
            <a:prstGeom prst="rect">
              <a:avLst/>
            </a:prstGeom>
            <a:solidFill>
              <a:srgbClr val="00AFD7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44AE2359-4A19-5B2F-578F-9910978CB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70" y="499110"/>
              <a:ext cx="3314700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20DC52-FF74-92C4-E1CB-73E140774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66" y="2305469"/>
              <a:ext cx="3147463" cy="69521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deserves a decent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place to live.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280F39F-F205-76F8-D3B9-D4AAD35FDE6D}"/>
              </a:ext>
            </a:extLst>
          </p:cNvPr>
          <p:cNvSpPr/>
          <p:nvPr userDrawn="1"/>
        </p:nvSpPr>
        <p:spPr>
          <a:xfrm>
            <a:off x="2454275" y="4910138"/>
            <a:ext cx="6491288" cy="1947862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217D1-32DE-BBD1-2733-EC7DC611239F}"/>
              </a:ext>
            </a:extLst>
          </p:cNvPr>
          <p:cNvSpPr/>
          <p:nvPr userDrawn="1"/>
        </p:nvSpPr>
        <p:spPr>
          <a:xfrm>
            <a:off x="8945563" y="4910138"/>
            <a:ext cx="198437" cy="1947862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F097225-1246-71DF-C0DC-D121621D85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76250"/>
            <a:ext cx="2125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2683565" y="5258061"/>
            <a:ext cx="6003921" cy="9556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2683565" y="6285230"/>
            <a:ext cx="6003921" cy="338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193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-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6C0C369-299C-DEED-0D27-58414E22253E}"/>
              </a:ext>
            </a:extLst>
          </p:cNvPr>
          <p:cNvSpPr/>
          <p:nvPr userDrawn="1"/>
        </p:nvSpPr>
        <p:spPr>
          <a:xfrm>
            <a:off x="8651875" y="6354763"/>
            <a:ext cx="274638" cy="274637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45BBC-3ADF-A9BA-1D80-34510CEB16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437313"/>
            <a:ext cx="233363" cy="1031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fld id="{3D88028A-2932-47F8-8FEA-871EF343E617}" type="slidenum">
              <a:rPr lang="en-US" altLang="en-US" sz="6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en-US" sz="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CE62CD-66E9-4EE3-5B08-7CD0098C329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302375"/>
            <a:ext cx="5243513" cy="265113"/>
            <a:chOff x="428625" y="6263155"/>
            <a:chExt cx="5617473" cy="28389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5848067-C06B-7F9A-28ED-101B7EC248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482" y="6263155"/>
              <a:ext cx="0" cy="2838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11B24495-9CE1-15AE-0BD1-7A1DA9D4DE1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43634" y="6363453"/>
              <a:ext cx="3702464" cy="9689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7" name="Picture 17">
              <a:extLst>
                <a:ext uri="{FF2B5EF4-FFF2-40B4-BE49-F238E27FC236}">
                  <a16:creationId xmlns:a16="http://schemas.microsoft.com/office/drawing/2014/main" id="{8ACCD05D-7FC4-CEF0-6F92-74F245AE168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63166"/>
              <a:ext cx="1671638" cy="243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9768" y="647701"/>
            <a:ext cx="6286500" cy="9874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359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A3D140E-44D7-69DB-BAFB-FB0B55DD2DF4}"/>
              </a:ext>
            </a:extLst>
          </p:cNvPr>
          <p:cNvSpPr/>
          <p:nvPr userDrawn="1"/>
        </p:nvSpPr>
        <p:spPr>
          <a:xfrm>
            <a:off x="8651875" y="6354763"/>
            <a:ext cx="274638" cy="274637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AD1B4-A779-0137-52A2-97FAC8E59C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437313"/>
            <a:ext cx="233363" cy="1031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fld id="{46931CE8-E6DF-4956-A706-A12476F0335C}" type="slidenum">
              <a:rPr lang="en-US" altLang="en-US" sz="6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en-US" sz="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DB884F-5A72-571E-86CB-0413AABA52B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302375"/>
            <a:ext cx="5243513" cy="265113"/>
            <a:chOff x="428625" y="6263155"/>
            <a:chExt cx="5617473" cy="28389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25802B-EE16-D650-8206-90A0223AFF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482" y="6263155"/>
              <a:ext cx="0" cy="2838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DB58FE57-ED42-5BBA-4EB1-1F56618E7F5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43634" y="6363453"/>
              <a:ext cx="3702464" cy="9689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7" name="Picture 17">
              <a:extLst>
                <a:ext uri="{FF2B5EF4-FFF2-40B4-BE49-F238E27FC236}">
                  <a16:creationId xmlns:a16="http://schemas.microsoft.com/office/drawing/2014/main" id="{3A37545F-5DA9-BC11-FA24-197B0B5093F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63166"/>
              <a:ext cx="1671638" cy="243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3339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C15265-CC6F-1115-859C-53C5081C2131}"/>
              </a:ext>
            </a:extLst>
          </p:cNvPr>
          <p:cNvSpPr/>
          <p:nvPr userDrawn="1"/>
        </p:nvSpPr>
        <p:spPr>
          <a:xfrm>
            <a:off x="8651875" y="6354763"/>
            <a:ext cx="274638" cy="274637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F72BC-C724-3472-4DD3-FF65DA4E57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437313"/>
            <a:ext cx="233363" cy="1031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fld id="{5C1DF306-41F0-4294-941F-D4E26726A040}" type="slidenum">
              <a:rPr lang="en-US" altLang="en-US" sz="6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en-US" sz="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67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-Chart E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811E974-AE7F-B6F6-7FA3-9CAE66CDBFAA}"/>
              </a:ext>
            </a:extLst>
          </p:cNvPr>
          <p:cNvGrpSpPr>
            <a:grpSpLocks/>
          </p:cNvGrpSpPr>
          <p:nvPr/>
        </p:nvGrpSpPr>
        <p:grpSpPr bwMode="auto">
          <a:xfrm>
            <a:off x="330200" y="2865438"/>
            <a:ext cx="1719263" cy="1719262"/>
            <a:chOff x="1252799" y="2492095"/>
            <a:chExt cx="1717156" cy="171715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4F8D76E-42C9-6A81-3C8D-20D1848523AE}"/>
                </a:ext>
              </a:extLst>
            </p:cNvPr>
            <p:cNvSpPr/>
            <p:nvPr/>
          </p:nvSpPr>
          <p:spPr>
            <a:xfrm>
              <a:off x="1252799" y="2492095"/>
              <a:ext cx="1717156" cy="1717156"/>
            </a:xfrm>
            <a:prstGeom prst="ellipse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43C366-067F-28B5-2192-3F58CD23F1E8}"/>
                </a:ext>
              </a:extLst>
            </p:cNvPr>
            <p:cNvSpPr/>
            <p:nvPr/>
          </p:nvSpPr>
          <p:spPr>
            <a:xfrm>
              <a:off x="1720538" y="2937636"/>
              <a:ext cx="803876" cy="803877"/>
            </a:xfrm>
            <a:prstGeom prst="ellipse">
              <a:avLst/>
            </a:prstGeom>
            <a:solidFill>
              <a:srgbClr val="00A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id="{2411BD08-F99C-FA0C-56D3-E249ADD7219A}"/>
              </a:ext>
            </a:extLst>
          </p:cNvPr>
          <p:cNvGrpSpPr>
            <a:grpSpLocks/>
          </p:cNvGrpSpPr>
          <p:nvPr/>
        </p:nvGrpSpPr>
        <p:grpSpPr bwMode="auto">
          <a:xfrm>
            <a:off x="1546225" y="2708275"/>
            <a:ext cx="2066925" cy="2066925"/>
            <a:chOff x="1118266" y="2334828"/>
            <a:chExt cx="2067029" cy="20670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19A96C-FC3A-798C-BDE0-5F6A1B65C3CF}"/>
                </a:ext>
              </a:extLst>
            </p:cNvPr>
            <p:cNvSpPr/>
            <p:nvPr/>
          </p:nvSpPr>
          <p:spPr>
            <a:xfrm>
              <a:off x="1118266" y="2334828"/>
              <a:ext cx="2067029" cy="2067029"/>
            </a:xfrm>
            <a:prstGeom prst="ellipse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ECA0BD-6DD3-0BCB-4650-7EF634655BFD}"/>
                </a:ext>
              </a:extLst>
            </p:cNvPr>
            <p:cNvSpPr/>
            <p:nvPr/>
          </p:nvSpPr>
          <p:spPr>
            <a:xfrm>
              <a:off x="1721546" y="2938108"/>
              <a:ext cx="803315" cy="803315"/>
            </a:xfrm>
            <a:prstGeom prst="ellipse">
              <a:avLst/>
            </a:prstGeom>
            <a:solidFill>
              <a:srgbClr val="00A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9" name="Group 19">
            <a:extLst>
              <a:ext uri="{FF2B5EF4-FFF2-40B4-BE49-F238E27FC236}">
                <a16:creationId xmlns:a16="http://schemas.microsoft.com/office/drawing/2014/main" id="{03E742F8-5A66-8703-B998-682F1B857E42}"/>
              </a:ext>
            </a:extLst>
          </p:cNvPr>
          <p:cNvGrpSpPr>
            <a:grpSpLocks/>
          </p:cNvGrpSpPr>
          <p:nvPr/>
        </p:nvGrpSpPr>
        <p:grpSpPr bwMode="auto">
          <a:xfrm>
            <a:off x="4122738" y="2692400"/>
            <a:ext cx="2038350" cy="2039938"/>
            <a:chOff x="1102361" y="2318923"/>
            <a:chExt cx="2040766" cy="204076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E4296-5779-79C9-504B-7F61C774B067}"/>
                </a:ext>
              </a:extLst>
            </p:cNvPr>
            <p:cNvSpPr/>
            <p:nvPr/>
          </p:nvSpPr>
          <p:spPr>
            <a:xfrm>
              <a:off x="1102361" y="2318923"/>
              <a:ext cx="2040766" cy="2040766"/>
            </a:xfrm>
            <a:prstGeom prst="ellipse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4C2810-43CD-9E6E-7D3F-C018EB328EF1}"/>
                </a:ext>
              </a:extLst>
            </p:cNvPr>
            <p:cNvSpPr/>
            <p:nvPr/>
          </p:nvSpPr>
          <p:spPr>
            <a:xfrm>
              <a:off x="1720630" y="2938299"/>
              <a:ext cx="804227" cy="802013"/>
            </a:xfrm>
            <a:prstGeom prst="ellipse">
              <a:avLst/>
            </a:prstGeom>
            <a:solidFill>
              <a:srgbClr val="00A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E77F5D24-EECA-F42D-6A7F-B8624BBD2759}"/>
              </a:ext>
            </a:extLst>
          </p:cNvPr>
          <p:cNvGrpSpPr>
            <a:grpSpLocks/>
          </p:cNvGrpSpPr>
          <p:nvPr/>
        </p:nvGrpSpPr>
        <p:grpSpPr bwMode="auto">
          <a:xfrm>
            <a:off x="5656263" y="2957513"/>
            <a:ext cx="1517650" cy="1519237"/>
            <a:chOff x="1363505" y="2583394"/>
            <a:chExt cx="1519397" cy="15193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A9E503-C741-A7FE-F1FD-8F282564E80E}"/>
                </a:ext>
              </a:extLst>
            </p:cNvPr>
            <p:cNvSpPr/>
            <p:nvPr/>
          </p:nvSpPr>
          <p:spPr>
            <a:xfrm>
              <a:off x="1363505" y="2583394"/>
              <a:ext cx="1519397" cy="1519397"/>
            </a:xfrm>
            <a:prstGeom prst="ellipse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DDD4E7-1404-68D9-1372-5AF6939DC353}"/>
                </a:ext>
              </a:extLst>
            </p:cNvPr>
            <p:cNvSpPr/>
            <p:nvPr/>
          </p:nvSpPr>
          <p:spPr>
            <a:xfrm>
              <a:off x="1721103" y="2937443"/>
              <a:ext cx="802611" cy="803360"/>
            </a:xfrm>
            <a:prstGeom prst="ellipse">
              <a:avLst/>
            </a:prstGeom>
            <a:solidFill>
              <a:srgbClr val="00A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8C9A4DFB-9843-5843-00C7-CD7275B1AD62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2632075"/>
            <a:ext cx="2139950" cy="2139950"/>
            <a:chOff x="1060194" y="2258890"/>
            <a:chExt cx="2142965" cy="214296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804FBC5-1F12-9C91-6F2A-831B8A8642FA}"/>
                </a:ext>
              </a:extLst>
            </p:cNvPr>
            <p:cNvSpPr/>
            <p:nvPr/>
          </p:nvSpPr>
          <p:spPr>
            <a:xfrm>
              <a:off x="1060194" y="2258890"/>
              <a:ext cx="2142965" cy="2142965"/>
            </a:xfrm>
            <a:prstGeom prst="ellipse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64AC7C-1EFB-CD99-8C86-8B251A9E8A5E}"/>
                </a:ext>
              </a:extLst>
            </p:cNvPr>
            <p:cNvSpPr/>
            <p:nvPr/>
          </p:nvSpPr>
          <p:spPr>
            <a:xfrm>
              <a:off x="1719935" y="2937708"/>
              <a:ext cx="804407" cy="804407"/>
            </a:xfrm>
            <a:prstGeom prst="ellipse">
              <a:avLst/>
            </a:prstGeom>
            <a:solidFill>
              <a:srgbClr val="00A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041CE83A-A295-DDF9-0501-64CBC2F30BCD}"/>
              </a:ext>
            </a:extLst>
          </p:cNvPr>
          <p:cNvGrpSpPr>
            <a:grpSpLocks/>
          </p:cNvGrpSpPr>
          <p:nvPr/>
        </p:nvGrpSpPr>
        <p:grpSpPr bwMode="auto">
          <a:xfrm>
            <a:off x="3108325" y="2952750"/>
            <a:ext cx="1517650" cy="1520825"/>
            <a:chOff x="1362586" y="2580066"/>
            <a:chExt cx="1519397" cy="151939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AA48C16-2049-25BE-52D6-E0F853E8DBF3}"/>
                </a:ext>
              </a:extLst>
            </p:cNvPr>
            <p:cNvSpPr/>
            <p:nvPr/>
          </p:nvSpPr>
          <p:spPr>
            <a:xfrm>
              <a:off x="1362586" y="2580066"/>
              <a:ext cx="1519397" cy="1519397"/>
            </a:xfrm>
            <a:prstGeom prst="ellipse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6A4E34-7478-48D5-B609-65750C67EE7E}"/>
                </a:ext>
              </a:extLst>
            </p:cNvPr>
            <p:cNvSpPr/>
            <p:nvPr/>
          </p:nvSpPr>
          <p:spPr>
            <a:xfrm>
              <a:off x="1721774" y="2938504"/>
              <a:ext cx="802611" cy="802521"/>
            </a:xfrm>
            <a:prstGeom prst="ellipse">
              <a:avLst/>
            </a:prstGeom>
            <a:solidFill>
              <a:srgbClr val="00A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BE7583-7EFF-A596-8389-B752FBBFC08E}"/>
              </a:ext>
            </a:extLst>
          </p:cNvPr>
          <p:cNvCxnSpPr>
            <a:cxnSpLocks/>
          </p:cNvCxnSpPr>
          <p:nvPr/>
        </p:nvCxnSpPr>
        <p:spPr>
          <a:xfrm>
            <a:off x="3857625" y="2595563"/>
            <a:ext cx="0" cy="719137"/>
          </a:xfrm>
          <a:prstGeom prst="line">
            <a:avLst/>
          </a:prstGeom>
          <a:ln w="12700">
            <a:solidFill>
              <a:srgbClr val="00AF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744D92-3BCB-A16E-47F9-4E7BEEF2EE88}"/>
              </a:ext>
            </a:extLst>
          </p:cNvPr>
          <p:cNvCxnSpPr/>
          <p:nvPr/>
        </p:nvCxnSpPr>
        <p:spPr>
          <a:xfrm>
            <a:off x="1365250" y="3694113"/>
            <a:ext cx="6291263" cy="0"/>
          </a:xfrm>
          <a:prstGeom prst="line">
            <a:avLst/>
          </a:prstGeom>
          <a:ln w="22225">
            <a:solidFill>
              <a:srgbClr val="00A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BD0780-CF00-0B03-3714-C9A35E391372}"/>
              </a:ext>
            </a:extLst>
          </p:cNvPr>
          <p:cNvCxnSpPr>
            <a:cxnSpLocks/>
          </p:cNvCxnSpPr>
          <p:nvPr userDrawn="1"/>
        </p:nvCxnSpPr>
        <p:spPr>
          <a:xfrm>
            <a:off x="1189038" y="2595563"/>
            <a:ext cx="0" cy="719137"/>
          </a:xfrm>
          <a:prstGeom prst="line">
            <a:avLst/>
          </a:prstGeom>
          <a:ln w="12700">
            <a:solidFill>
              <a:srgbClr val="00AF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C81D61-0755-B856-C766-6C1CB386954D}"/>
              </a:ext>
            </a:extLst>
          </p:cNvPr>
          <p:cNvCxnSpPr>
            <a:cxnSpLocks/>
          </p:cNvCxnSpPr>
          <p:nvPr userDrawn="1"/>
        </p:nvCxnSpPr>
        <p:spPr>
          <a:xfrm>
            <a:off x="5116513" y="4113213"/>
            <a:ext cx="0" cy="850900"/>
          </a:xfrm>
          <a:prstGeom prst="line">
            <a:avLst/>
          </a:prstGeom>
          <a:ln w="12700">
            <a:solidFill>
              <a:srgbClr val="00AF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A9F302-6C12-6F57-E07C-6F29329D73AE}"/>
              </a:ext>
            </a:extLst>
          </p:cNvPr>
          <p:cNvCxnSpPr>
            <a:cxnSpLocks/>
          </p:cNvCxnSpPr>
          <p:nvPr userDrawn="1"/>
        </p:nvCxnSpPr>
        <p:spPr>
          <a:xfrm>
            <a:off x="6370638" y="2595563"/>
            <a:ext cx="0" cy="719137"/>
          </a:xfrm>
          <a:prstGeom prst="line">
            <a:avLst/>
          </a:prstGeom>
          <a:ln w="12700">
            <a:solidFill>
              <a:srgbClr val="00AF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D4928F-C7B1-EC96-F357-7BA8B6084837}"/>
              </a:ext>
            </a:extLst>
          </p:cNvPr>
          <p:cNvCxnSpPr>
            <a:cxnSpLocks/>
          </p:cNvCxnSpPr>
          <p:nvPr userDrawn="1"/>
        </p:nvCxnSpPr>
        <p:spPr>
          <a:xfrm>
            <a:off x="2541588" y="4102100"/>
            <a:ext cx="0" cy="850900"/>
          </a:xfrm>
          <a:prstGeom prst="line">
            <a:avLst/>
          </a:prstGeom>
          <a:ln w="12700">
            <a:solidFill>
              <a:srgbClr val="00AF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44955E-78F6-4F10-F9C9-E9930765F695}"/>
              </a:ext>
            </a:extLst>
          </p:cNvPr>
          <p:cNvCxnSpPr>
            <a:cxnSpLocks/>
          </p:cNvCxnSpPr>
          <p:nvPr userDrawn="1"/>
        </p:nvCxnSpPr>
        <p:spPr>
          <a:xfrm>
            <a:off x="7718425" y="4102100"/>
            <a:ext cx="0" cy="850900"/>
          </a:xfrm>
          <a:prstGeom prst="line">
            <a:avLst/>
          </a:prstGeom>
          <a:ln w="12700">
            <a:solidFill>
              <a:srgbClr val="00AF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36910F8-BCB2-EC28-7530-CBEED3CBE46D}"/>
              </a:ext>
            </a:extLst>
          </p:cNvPr>
          <p:cNvSpPr/>
          <p:nvPr userDrawn="1"/>
        </p:nvSpPr>
        <p:spPr>
          <a:xfrm>
            <a:off x="8651875" y="6354763"/>
            <a:ext cx="274638" cy="274637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BE168A-0D49-76E0-3876-1FFCE1EA2D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437313"/>
            <a:ext cx="233363" cy="1031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fld id="{3FF70DAD-B3C3-4A58-BD53-B58CBF7CFF38}" type="slidenum">
              <a:rPr lang="en-US" altLang="en-US" sz="6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en-US" sz="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8">
            <a:extLst>
              <a:ext uri="{FF2B5EF4-FFF2-40B4-BE49-F238E27FC236}">
                <a16:creationId xmlns:a16="http://schemas.microsoft.com/office/drawing/2014/main" id="{BBB653C0-5027-B998-45FB-4B6545FE4AE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302375"/>
            <a:ext cx="5243513" cy="265113"/>
            <a:chOff x="428625" y="6263155"/>
            <a:chExt cx="5617473" cy="28389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17A9B8-486D-072D-0FAF-F5BAFE0C81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482" y="6263155"/>
              <a:ext cx="0" cy="2838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19">
              <a:extLst>
                <a:ext uri="{FF2B5EF4-FFF2-40B4-BE49-F238E27FC236}">
                  <a16:creationId xmlns:a16="http://schemas.microsoft.com/office/drawing/2014/main" id="{193A1FE7-4463-C3D2-1BD0-C52CD935FBE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43634" y="6363453"/>
              <a:ext cx="3702464" cy="9689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33" name="Picture 17">
              <a:extLst>
                <a:ext uri="{FF2B5EF4-FFF2-40B4-BE49-F238E27FC236}">
                  <a16:creationId xmlns:a16="http://schemas.microsoft.com/office/drawing/2014/main" id="{830347C6-BB3E-C3DA-3FE5-6FB2115724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63166"/>
              <a:ext cx="1671638" cy="243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9768" y="647701"/>
            <a:ext cx="6286500" cy="571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2012" y="1724393"/>
            <a:ext cx="1197864" cy="8026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58693" y="1724393"/>
            <a:ext cx="1197864" cy="8026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71706" y="1724393"/>
            <a:ext cx="1197864" cy="8026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910461" y="5046404"/>
            <a:ext cx="1197864" cy="8026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10881" y="5046404"/>
            <a:ext cx="1197864" cy="8026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119493" y="5046404"/>
            <a:ext cx="1197864" cy="8026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265099" y="3602899"/>
            <a:ext cx="599333" cy="21639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576625" y="3602899"/>
            <a:ext cx="599333" cy="21639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827125" y="3602899"/>
            <a:ext cx="599333" cy="21639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33588" y="3602899"/>
            <a:ext cx="599333" cy="21639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456223" y="3602899"/>
            <a:ext cx="599333" cy="21639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70618" y="3602899"/>
            <a:ext cx="599333" cy="21639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490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-Chart E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03C61E2-9F0B-BC73-2A19-25D18D098D56}"/>
              </a:ext>
            </a:extLst>
          </p:cNvPr>
          <p:cNvSpPr/>
          <p:nvPr userDrawn="1"/>
        </p:nvSpPr>
        <p:spPr>
          <a:xfrm>
            <a:off x="8651875" y="6354763"/>
            <a:ext cx="274638" cy="274637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8EEE7-9D28-1F5B-D78F-EF7D7D68F2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437313"/>
            <a:ext cx="233363" cy="1031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fld id="{BD2E0DFB-6D9B-4595-853F-3B44B4CBAA0A}" type="slidenum">
              <a:rPr lang="en-US" altLang="en-US" sz="6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en-US" sz="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1BA57D-8A7B-E370-1471-853BEC2AA54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302375"/>
            <a:ext cx="5243513" cy="265113"/>
            <a:chOff x="428625" y="6263155"/>
            <a:chExt cx="5617473" cy="28389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441601A-6643-284A-523B-E14DCC8D67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482" y="6263155"/>
              <a:ext cx="0" cy="2838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7DF125DD-60C2-EB9D-5485-59B04872289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43634" y="6363453"/>
              <a:ext cx="3702464" cy="9689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750" b="1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750" dirty="0"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D2A05EF5-5FA0-B5E6-DCF8-AD2282ECE6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63166"/>
              <a:ext cx="1671638" cy="243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9768" y="647701"/>
            <a:ext cx="4057650" cy="1143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29768" y="1905000"/>
            <a:ext cx="4229100" cy="404812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5012880" y="0"/>
            <a:ext cx="413111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16395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-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25BE596-D9CD-F15B-3420-7FE584F8E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9" b="-1311"/>
          <a:stretch>
            <a:fillRect/>
          </a:stretch>
        </p:blipFill>
        <p:spPr bwMode="auto">
          <a:xfrm>
            <a:off x="4232275" y="1922463"/>
            <a:ext cx="4911725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875A85D-ADDC-F9A3-4636-92D6FB87A83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278563"/>
            <a:ext cx="5654675" cy="285750"/>
            <a:chOff x="428625" y="6278876"/>
            <a:chExt cx="5654675" cy="28497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2E27137-01A8-CA8B-3F24-D642A93E6B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325" y="6278876"/>
              <a:ext cx="0" cy="284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70BFD6FE-536C-12E7-29C2-1DD90D98F7F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81250" y="6380200"/>
              <a:ext cx="3702050" cy="9815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7" name="Picture 17">
              <a:extLst>
                <a:ext uri="{FF2B5EF4-FFF2-40B4-BE49-F238E27FC236}">
                  <a16:creationId xmlns:a16="http://schemas.microsoft.com/office/drawing/2014/main" id="{610D544D-87F3-18C9-3CA6-1A10563DCE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79102"/>
              <a:ext cx="1676572" cy="24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8625" y="1905001"/>
            <a:ext cx="4057650" cy="11566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49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801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05D1F68-8CA1-4A76-1676-09B48336BC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9" b="-1311"/>
          <a:stretch>
            <a:fillRect/>
          </a:stretch>
        </p:blipFill>
        <p:spPr bwMode="auto">
          <a:xfrm>
            <a:off x="4232275" y="1922463"/>
            <a:ext cx="4911725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F86821B-3820-78E4-E8B5-DA3DD3DC5E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278563"/>
            <a:ext cx="5654675" cy="285750"/>
            <a:chOff x="428625" y="6278876"/>
            <a:chExt cx="5654675" cy="28497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2CBA12-2C98-B631-C49E-31E1ADD714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325" y="6278876"/>
              <a:ext cx="0" cy="284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04E2BD85-3AD0-9C30-D396-B57893F5D71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81250" y="6380200"/>
              <a:ext cx="3702050" cy="9815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7" name="Picture 17">
              <a:extLst>
                <a:ext uri="{FF2B5EF4-FFF2-40B4-BE49-F238E27FC236}">
                  <a16:creationId xmlns:a16="http://schemas.microsoft.com/office/drawing/2014/main" id="{AAB8D174-AD37-D933-95C9-89AB632EDA8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79102"/>
              <a:ext cx="1676572" cy="24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8625" y="1905001"/>
            <a:ext cx="4057650" cy="11566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49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227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6786E0-0321-71B0-3ED1-F1781536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4291"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F1BC7EA7-DF27-C122-CB4C-18800113851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278563"/>
            <a:ext cx="5654675" cy="285750"/>
            <a:chOff x="428625" y="6278876"/>
            <a:chExt cx="5654675" cy="28497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322EE80-FE3D-7254-E322-B9B79A7DAE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325" y="6278876"/>
              <a:ext cx="0" cy="284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9">
              <a:extLst>
                <a:ext uri="{FF2B5EF4-FFF2-40B4-BE49-F238E27FC236}">
                  <a16:creationId xmlns:a16="http://schemas.microsoft.com/office/drawing/2014/main" id="{4BF87478-1B77-E180-2E7D-6141099C9FF7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81250" y="6380200"/>
              <a:ext cx="3702050" cy="9815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C54E6AA-37DB-2529-6676-698251449E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79102"/>
              <a:ext cx="1676572" cy="24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8625" y="2370365"/>
            <a:ext cx="4057650" cy="6014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5" y="3078163"/>
            <a:ext cx="4057650" cy="2628900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4376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-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6DF51-85FF-6A84-CE6D-D2AA20C594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9" b="-1311"/>
          <a:stretch>
            <a:fillRect/>
          </a:stretch>
        </p:blipFill>
        <p:spPr bwMode="auto">
          <a:xfrm>
            <a:off x="4232275" y="1922463"/>
            <a:ext cx="4911725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350E0C1A-47DC-2A26-354D-9F22BB767F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278563"/>
            <a:ext cx="5654675" cy="285750"/>
            <a:chOff x="428625" y="6278876"/>
            <a:chExt cx="5654675" cy="28497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0A6B912-E374-A4C6-8F6B-E4486F57ED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325" y="6278876"/>
              <a:ext cx="0" cy="284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9">
              <a:extLst>
                <a:ext uri="{FF2B5EF4-FFF2-40B4-BE49-F238E27FC236}">
                  <a16:creationId xmlns:a16="http://schemas.microsoft.com/office/drawing/2014/main" id="{2041C0C5-7AF4-D47D-BA3B-4E3B80DA31D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81250" y="6380200"/>
              <a:ext cx="3702050" cy="9815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5C57F94D-40B9-6774-3A79-D097E9BC0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79102"/>
              <a:ext cx="1676572" cy="24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8625" y="1688458"/>
            <a:ext cx="5938308" cy="6014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5" y="2514688"/>
            <a:ext cx="4057650" cy="2628900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2899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-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84D30C0-53D8-1FFB-E75C-4670C507B1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9" b="-1311"/>
          <a:stretch>
            <a:fillRect/>
          </a:stretch>
        </p:blipFill>
        <p:spPr bwMode="auto">
          <a:xfrm>
            <a:off x="4232275" y="1922463"/>
            <a:ext cx="4911725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1FB377-C371-497D-461C-7AAE7FD661A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25" y="6278563"/>
            <a:ext cx="5654675" cy="285750"/>
            <a:chOff x="428625" y="6278876"/>
            <a:chExt cx="5654675" cy="28497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DA95E03-02A2-C79D-39E3-E64D691576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9325" y="6278876"/>
              <a:ext cx="0" cy="284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D9E73738-0E61-25FD-F00D-B86B29B241F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81250" y="6380200"/>
              <a:ext cx="3702050" cy="9815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We build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strength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,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stability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and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self-reliance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 through </a:t>
              </a:r>
              <a:r>
                <a:rPr lang="en-US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shelter</a:t>
              </a:r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E54C293F-DCAA-2447-EF60-5D24B874D9F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6279102"/>
              <a:ext cx="1676572" cy="24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8624" y="1688458"/>
            <a:ext cx="5540375" cy="6014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5" y="2514688"/>
            <a:ext cx="4057650" cy="2628900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3577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4401A6-9D3C-D3E6-661D-590425056DB1}"/>
              </a:ext>
            </a:extLst>
          </p:cNvPr>
          <p:cNvSpPr/>
          <p:nvPr/>
        </p:nvSpPr>
        <p:spPr bwMode="auto">
          <a:xfrm>
            <a:off x="0" y="4910138"/>
            <a:ext cx="2454275" cy="1947862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CF693-84F1-1460-0C97-A0BD7527A35D}"/>
              </a:ext>
            </a:extLst>
          </p:cNvPr>
          <p:cNvSpPr/>
          <p:nvPr userDrawn="1"/>
        </p:nvSpPr>
        <p:spPr>
          <a:xfrm>
            <a:off x="2454275" y="4910138"/>
            <a:ext cx="6491288" cy="1947862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58ED95-A96F-4100-17FF-0346297B174F}"/>
              </a:ext>
            </a:extLst>
          </p:cNvPr>
          <p:cNvSpPr/>
          <p:nvPr userDrawn="1"/>
        </p:nvSpPr>
        <p:spPr>
          <a:xfrm>
            <a:off x="8945563" y="4910138"/>
            <a:ext cx="198437" cy="1947862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C3C81-6E06-D9FB-B2E3-97433F232C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95925"/>
            <a:ext cx="18780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2683565" y="5258061"/>
            <a:ext cx="6003921" cy="9556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2683565" y="6285230"/>
            <a:ext cx="6003921" cy="338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188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BCD6-9374-D7A4-D564-D9399C91D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E9887-3EEB-D964-DA78-FEBF47C03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5715F-E7C5-F057-2030-6B54DF33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62C-D513-454B-BA92-80357FE58F9C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E0CAA-72DE-287D-5D91-365EE4CB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15E98-7842-B82C-2C94-C894E65B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5D9E-7B64-46BB-8493-028CE7EC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89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C545-5B33-FE42-F1A5-4CD8F8402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15EC0-08A8-A6A6-9387-46FE7E420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E8B8-FA97-4250-05CB-49BF49CC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62C-D513-454B-BA92-80357FE58F9C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F6610-71F9-6715-F50E-A427FF33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4516F-9953-AF3C-6320-D9F7FC08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5D9E-7B64-46BB-8493-028CE7EC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80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AFED-093C-690A-9FA0-905B5B04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0C3CA-7DED-AF96-5B4D-EF735CDA4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A8A1E-12F3-2C81-E313-3937346D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62C-D513-454B-BA92-80357FE58F9C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52215-69FB-ADB9-2E5D-B89467A6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90EE6-3DFF-24A7-24B8-2BB880B1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5D9E-7B64-46BB-8493-028CE7EC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29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CDA8-E905-51BF-F7B0-E9C752E1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E0533-AC5C-E3AA-BB9A-B977BD30C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41082-85CC-EDCC-3F61-DEDAD4E97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FB6FE-7375-435A-6FB0-3D1EDA5B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62C-D513-454B-BA92-80357FE58F9C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935D8-D6E1-B5F3-9D61-C1BAC3BD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15A8F-E0DE-D222-D92A-A91FEC06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5D9E-7B64-46BB-8493-028CE7EC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09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2F77-D5CA-0E1D-6A28-52D471E5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4DE51-6AC3-DF4A-DFEA-EF0616688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A5D55-3CCE-D837-F197-C4BB65C0E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9ACFC-B2F5-4641-F1EF-B9DEE3A87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23FEF3-2BDC-575A-F0C0-C081D31A0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F3FD2-488A-4B9E-84D1-2C77B101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62C-D513-454B-BA92-80357FE58F9C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3E1C76-9F49-25E0-BAED-A73B33B0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1ED11-A51E-538D-9EC8-8F9933B1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5D9E-7B64-46BB-8493-028CE7EC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48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45D6F-E7B2-2046-4840-63CF7D30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69E4A-6343-6480-30EC-BA0D7A7A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62C-D513-454B-BA92-80357FE58F9C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8DF4F-38A0-9F98-CE64-3DD2772B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64E72-ACAA-A0C4-B299-BCCEF971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5D9E-7B64-46BB-8493-028CE7EC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88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7824F-4B7A-D5D3-38F4-5BF1BC7A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62C-D513-454B-BA92-80357FE58F9C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EFFCF-039F-5825-B44A-EE78F686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710C8-CC68-F813-3898-BD582D71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5D9E-7B64-46BB-8493-028CE7EC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78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8492-11D5-BFFB-F6D0-20F27F2D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A1FB8-2070-1813-F3F7-0B72C32E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0808E-CDE8-8F57-13B6-685DC13F8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BFFAF-AFD6-726B-C5EA-6463987D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62C-D513-454B-BA92-80357FE58F9C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6D29E-82C4-DC0B-682E-3637947B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76EA9-A252-92C0-F7D1-AA16DBAB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5D9E-7B64-46BB-8493-028CE7EC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831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515FE-DCA0-2CB6-6A0C-8BB36E736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00721-5CD9-50C0-0EC7-65EA556FD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FEAA9-E945-437A-E66F-BBBBA3804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BFB1C-E226-D745-D09C-0CC0E628D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62C-D513-454B-BA92-80357FE58F9C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72E83-206E-7AED-0469-6C9F6B73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18C5E-7410-AFC6-1045-8ED4096C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5D9E-7B64-46BB-8493-028CE7EC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07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15C5-4744-0983-F812-96582EB4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843CE-016A-795E-C0B0-9C8FDE03D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D9E11-C53B-56FF-8924-EC2D3800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62C-D513-454B-BA92-80357FE58F9C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BE686-EFA2-8A5E-6313-A53BDC12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03B3F-774B-184E-4F88-5A9A49D6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5D9E-7B64-46BB-8493-028CE7EC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1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1A5BC59B-09C5-8685-012C-BBAE5C5692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4910138"/>
            <a:ext cx="2460625" cy="1947862"/>
            <a:chOff x="0" y="1"/>
            <a:chExt cx="4257040" cy="3371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6E04183-64EB-99BF-261E-2C668EC7BA40}"/>
                </a:ext>
              </a:extLst>
            </p:cNvPr>
            <p:cNvSpPr/>
            <p:nvPr/>
          </p:nvSpPr>
          <p:spPr>
            <a:xfrm>
              <a:off x="0" y="1"/>
              <a:ext cx="4257040" cy="3371645"/>
            </a:xfrm>
            <a:prstGeom prst="rect">
              <a:avLst/>
            </a:prstGeom>
            <a:solidFill>
              <a:srgbClr val="00AFD7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D04894FC-3E3B-E957-15BB-FBA7AB666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70" y="499110"/>
              <a:ext cx="3314700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6220F0-A5D5-EFC9-E420-3A2E02A6A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66" y="2305469"/>
              <a:ext cx="3147463" cy="69521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deserves a decent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place to live.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9F8C8DA-EC02-04BE-4A23-0E5D5C35944B}"/>
              </a:ext>
            </a:extLst>
          </p:cNvPr>
          <p:cNvSpPr/>
          <p:nvPr userDrawn="1"/>
        </p:nvSpPr>
        <p:spPr>
          <a:xfrm>
            <a:off x="2454275" y="4910138"/>
            <a:ext cx="6491288" cy="1947862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5DB08B-772F-CDB5-C4F6-384B4DADE42B}"/>
              </a:ext>
            </a:extLst>
          </p:cNvPr>
          <p:cNvSpPr/>
          <p:nvPr userDrawn="1"/>
        </p:nvSpPr>
        <p:spPr>
          <a:xfrm>
            <a:off x="8945563" y="4910138"/>
            <a:ext cx="198437" cy="1947862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4316720-72E4-72B4-1DB8-DA9FDE3ED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76250"/>
            <a:ext cx="2125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2683565" y="5258061"/>
            <a:ext cx="6003921" cy="9556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2683565" y="6285230"/>
            <a:ext cx="6003921" cy="338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87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08771-ECD7-48DD-501C-405D33D7DD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FC305-511A-5E9E-A904-4D3612D90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30A2C-4F61-9F75-58A7-004A8C6A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62C-D513-454B-BA92-80357FE58F9C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D274C-4683-C561-4ED9-644EEDB6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A30F0-E8F9-15F2-8451-8ADF49C4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5D9E-7B64-46BB-8493-028CE7EC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42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4CC9-1A64-1834-8D0B-1DBC948FD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9F808-AAB0-F932-4548-B4A28FA72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9F6FE-449A-5D16-28E5-D6A8AC82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7AE8-0B27-4EF3-9E25-2FA22B1B9415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87E73-CED7-16D4-A969-A010F52F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0F5B6-010A-5669-4769-09AA700C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9213-BD27-4057-81D9-6F3912E61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21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1703-0D6D-5BB6-B7D1-C28D43E2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0101B-59AA-35B7-17F7-E2CDE4EE3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B5AFE-390F-737C-4BDB-0DBAE33C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7AE8-0B27-4EF3-9E25-2FA22B1B9415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94506-9056-2365-BA8C-616C635F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C0CD9-809C-CA73-460D-12590C7C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9213-BD27-4057-81D9-6F3912E61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946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A3AB-F6ED-F486-97CA-544C8D5C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395B6-E12F-431E-5552-9C6EAF257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87084-B986-F823-8AFC-2AF608CF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7AE8-0B27-4EF3-9E25-2FA22B1B9415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C0267-B3A0-797B-776C-B171CB60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05A2C-B2C1-15D1-73C0-5A453CB5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9213-BD27-4057-81D9-6F3912E61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173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D163-CCC4-C174-B575-6CBB8360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DA7E1-2660-6B9F-3215-8E281B32C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5EA44-DFCC-9BF0-7182-9DB244B9E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C2D75-7326-C7F5-C7B1-FE112C32B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7AE8-0B27-4EF3-9E25-2FA22B1B9415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BA739-A5F0-B3D8-F12C-CF79C1AE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13669-B087-BB56-6669-8EA57A38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9213-BD27-4057-81D9-6F3912E61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5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5977-48DC-797B-BF6A-17C84AC5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AF05-521D-44A7-A66A-AC954555D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76DE0-B332-B6D6-AC73-CF0C39E44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683E0-4728-45D2-5035-98753EA8C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D600D-0165-3F9A-D5B4-36F19CDCF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CE5786-96D2-2E52-727B-22826405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7AE8-0B27-4EF3-9E25-2FA22B1B9415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82E755-6031-D4AE-EB0A-FE7D2EA0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489B4-E233-2347-BDC8-4C62C6CE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9213-BD27-4057-81D9-6F3912E61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512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B9BA-5460-C7BC-0BF6-0064F060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CF345-1BB6-B7C4-2213-743926DB2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7AE8-0B27-4EF3-9E25-2FA22B1B9415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405F7-C90C-6573-65F0-7BBC149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6AAD5-84CA-2DD6-6612-A255A297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9213-BD27-4057-81D9-6F3912E61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931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550A2C-4361-6DC5-0CF2-0E46870C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7AE8-0B27-4EF3-9E25-2FA22B1B9415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93F4F8-E801-EB02-A619-31069BC9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4C67F-EE11-A77A-8958-19F9913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9213-BD27-4057-81D9-6F3912E61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81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585C-C47A-7326-77A4-EA6FEEA3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C8EF3-A427-4323-C351-639232B4E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1B21A-AED9-01D0-7966-927529245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E7F80-2671-F1A9-5AEC-87DBFA96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7AE8-0B27-4EF3-9E25-2FA22B1B9415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8E1F8-4B75-C56B-50DF-91DAE4E8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1FBCB-3262-C20E-B417-FC12298E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9213-BD27-4057-81D9-6F3912E61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737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17BD-E5B3-8AE4-0EB2-F5CD57AD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1FAA4-A5B1-4CA2-4033-0CE1F244B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FFB93-A13F-E6A4-3FE9-B999F10BF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8C202-69B4-B899-698D-8EE7B621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7AE8-0B27-4EF3-9E25-2FA22B1B9415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1F46E-C3C1-EEBD-0D7F-E7072452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1EEA1-F35B-F4E1-711E-8379321D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9213-BD27-4057-81D9-6F3912E61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5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C8203D-8F41-48E5-FDBC-29D848848EB3}"/>
              </a:ext>
            </a:extLst>
          </p:cNvPr>
          <p:cNvSpPr/>
          <p:nvPr userDrawn="1"/>
        </p:nvSpPr>
        <p:spPr bwMode="auto">
          <a:xfrm>
            <a:off x="0" y="4910138"/>
            <a:ext cx="2454275" cy="1947862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F2FBDF-3E21-CE4E-3BE9-DD003E9AB622}"/>
              </a:ext>
            </a:extLst>
          </p:cNvPr>
          <p:cNvSpPr/>
          <p:nvPr userDrawn="1"/>
        </p:nvSpPr>
        <p:spPr>
          <a:xfrm>
            <a:off x="2454275" y="4910138"/>
            <a:ext cx="6491288" cy="1947862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3ED4B-4E2D-29B1-D1E6-F5B555641D43}"/>
              </a:ext>
            </a:extLst>
          </p:cNvPr>
          <p:cNvSpPr/>
          <p:nvPr userDrawn="1"/>
        </p:nvSpPr>
        <p:spPr>
          <a:xfrm>
            <a:off x="8945563" y="4910138"/>
            <a:ext cx="198437" cy="1947862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38F08-13AA-AB17-6A58-A4920A8526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95925"/>
            <a:ext cx="18780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2683565" y="5258061"/>
            <a:ext cx="6003921" cy="9556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2683565" y="6285230"/>
            <a:ext cx="6003921" cy="338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134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633C-E3BB-A1AD-AD8A-BAE2FEAE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8CACD-97E9-2CD1-7EB2-239B08D54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B4332-AC5C-603F-4B59-43D04344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7AE8-0B27-4EF3-9E25-2FA22B1B9415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E9B68-4834-7C52-EA1C-72933A93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10454-15A5-7113-9E6E-943AB5DA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9213-BD27-4057-81D9-6F3912E61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01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754E11-1747-69D1-A71F-8C847AD75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4E7A6-87D2-A434-C441-F50E22CE3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95FED-FF13-A7D6-ADA4-52243D1C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7AE8-0B27-4EF3-9E25-2FA22B1B9415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7CE07-826E-0F9C-B7D2-7320ABF15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38A83-1A00-409E-EA69-927677E5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9213-BD27-4057-81D9-6F3912E61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9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8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extLst>
              <a:ext uri="{FF2B5EF4-FFF2-40B4-BE49-F238E27FC236}">
                <a16:creationId xmlns:a16="http://schemas.microsoft.com/office/drawing/2014/main" id="{7B9C9192-8040-679B-52F5-94DFE90D06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-1476375"/>
            <a:ext cx="2146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5">
            <a:extLst>
              <a:ext uri="{FF2B5EF4-FFF2-40B4-BE49-F238E27FC236}">
                <a16:creationId xmlns:a16="http://schemas.microsoft.com/office/drawing/2014/main" id="{46FB016F-B5E1-8111-3D47-2EF9E1FA5EF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959100"/>
            <a:ext cx="2460625" cy="1949450"/>
            <a:chOff x="0" y="1"/>
            <a:chExt cx="4257040" cy="33716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623C80-D4C8-98B6-1847-0054E1D67A9A}"/>
                </a:ext>
              </a:extLst>
            </p:cNvPr>
            <p:cNvSpPr/>
            <p:nvPr/>
          </p:nvSpPr>
          <p:spPr>
            <a:xfrm>
              <a:off x="0" y="1"/>
              <a:ext cx="4257040" cy="3371645"/>
            </a:xfrm>
            <a:prstGeom prst="rect">
              <a:avLst/>
            </a:prstGeom>
            <a:solidFill>
              <a:srgbClr val="00AFD7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5F1188-4A34-00A0-9154-815DA1B331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70" y="499110"/>
              <a:ext cx="3314700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58AAA6-5130-1593-54C1-E9ACC0887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66" y="2303593"/>
              <a:ext cx="3147463" cy="69739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deserves a decent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place to live.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3E7F0BF-521E-ED46-7D3D-5049111DBBAA}"/>
              </a:ext>
            </a:extLst>
          </p:cNvPr>
          <p:cNvSpPr/>
          <p:nvPr userDrawn="1"/>
        </p:nvSpPr>
        <p:spPr>
          <a:xfrm>
            <a:off x="2454275" y="2959100"/>
            <a:ext cx="6491288" cy="1947863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2755C9-C01A-713D-C08E-F3A611B54919}"/>
              </a:ext>
            </a:extLst>
          </p:cNvPr>
          <p:cNvSpPr/>
          <p:nvPr userDrawn="1"/>
        </p:nvSpPr>
        <p:spPr>
          <a:xfrm>
            <a:off x="8945563" y="2959100"/>
            <a:ext cx="198437" cy="194945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4D8703E-13CA-4308-7417-F08EF700F0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76250"/>
            <a:ext cx="2125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2683565" y="3307818"/>
            <a:ext cx="6003921" cy="9556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2683565" y="4334987"/>
            <a:ext cx="6003921" cy="338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82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9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FF803E87-7103-977B-6208-26696EDA086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4910138"/>
            <a:ext cx="2460625" cy="1947862"/>
            <a:chOff x="0" y="1"/>
            <a:chExt cx="4257040" cy="3371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E0441D-1B02-7D8A-A855-65D6A3F447E3}"/>
                </a:ext>
              </a:extLst>
            </p:cNvPr>
            <p:cNvSpPr/>
            <p:nvPr/>
          </p:nvSpPr>
          <p:spPr>
            <a:xfrm>
              <a:off x="0" y="1"/>
              <a:ext cx="4257040" cy="3371645"/>
            </a:xfrm>
            <a:prstGeom prst="rect">
              <a:avLst/>
            </a:prstGeom>
            <a:solidFill>
              <a:srgbClr val="00AFD7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246D77F-7473-52A9-B3DC-7224B460F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70" y="499110"/>
              <a:ext cx="3314700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8DDA8F-12E8-44CB-9E0C-C3843D8FF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66" y="2305469"/>
              <a:ext cx="3147463" cy="69521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deserves a decent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place to live.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37B545A-29D5-586B-2F9F-848F2F8E8061}"/>
              </a:ext>
            </a:extLst>
          </p:cNvPr>
          <p:cNvSpPr/>
          <p:nvPr userDrawn="1"/>
        </p:nvSpPr>
        <p:spPr>
          <a:xfrm>
            <a:off x="2454275" y="4910138"/>
            <a:ext cx="6491288" cy="1947862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B1EA0-F056-1106-8793-3D7E276ECDF4}"/>
              </a:ext>
            </a:extLst>
          </p:cNvPr>
          <p:cNvSpPr/>
          <p:nvPr userDrawn="1"/>
        </p:nvSpPr>
        <p:spPr>
          <a:xfrm>
            <a:off x="8945563" y="4910138"/>
            <a:ext cx="198437" cy="1947862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EC515A3-78A7-012F-5CFA-B44C9BAA13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76250"/>
            <a:ext cx="2125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2683565" y="5258061"/>
            <a:ext cx="6003921" cy="9556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2683565" y="6285230"/>
            <a:ext cx="6003921" cy="338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57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0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39FE8268-B63C-5F00-B37E-827AE7389E0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4910138"/>
            <a:ext cx="2460625" cy="1947862"/>
            <a:chOff x="0" y="1"/>
            <a:chExt cx="4257040" cy="3371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3D11C3-ECE1-3824-DB49-3B6022F0CEFA}"/>
                </a:ext>
              </a:extLst>
            </p:cNvPr>
            <p:cNvSpPr/>
            <p:nvPr/>
          </p:nvSpPr>
          <p:spPr>
            <a:xfrm>
              <a:off x="0" y="1"/>
              <a:ext cx="4257040" cy="3371645"/>
            </a:xfrm>
            <a:prstGeom prst="rect">
              <a:avLst/>
            </a:prstGeom>
            <a:solidFill>
              <a:srgbClr val="00AFD7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F31A70FD-DA4E-F590-C422-79B3AC1853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70" y="499110"/>
              <a:ext cx="3314700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C62297-CD96-DA55-D975-454FCEC15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66" y="2305469"/>
              <a:ext cx="3147463" cy="69521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deserves a decent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place to live.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9B36CAF-A1C2-C1BF-C7BA-C0A19D24C977}"/>
              </a:ext>
            </a:extLst>
          </p:cNvPr>
          <p:cNvSpPr/>
          <p:nvPr userDrawn="1"/>
        </p:nvSpPr>
        <p:spPr>
          <a:xfrm>
            <a:off x="2454275" y="4910138"/>
            <a:ext cx="6491288" cy="1947862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CC30B9-311C-2496-1A07-472225D88716}"/>
              </a:ext>
            </a:extLst>
          </p:cNvPr>
          <p:cNvSpPr/>
          <p:nvPr userDrawn="1"/>
        </p:nvSpPr>
        <p:spPr>
          <a:xfrm>
            <a:off x="8945563" y="4910138"/>
            <a:ext cx="198437" cy="1947862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0D76257-51B3-8E47-1A45-26438BD222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76250"/>
            <a:ext cx="2125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2683565" y="5258061"/>
            <a:ext cx="6003921" cy="9556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2683565" y="6285230"/>
            <a:ext cx="6003921" cy="338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90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858" r:id="rId1"/>
    <p:sldLayoutId id="2147485859" r:id="rId2"/>
    <p:sldLayoutId id="2147485860" r:id="rId3"/>
    <p:sldLayoutId id="2147485861" r:id="rId4"/>
    <p:sldLayoutId id="2147485862" r:id="rId5"/>
    <p:sldLayoutId id="2147485863" r:id="rId6"/>
    <p:sldLayoutId id="2147485864" r:id="rId7"/>
    <p:sldLayoutId id="2147485865" r:id="rId8"/>
    <p:sldLayoutId id="2147485866" r:id="rId9"/>
    <p:sldLayoutId id="2147485867" r:id="rId10"/>
    <p:sldLayoutId id="2147485868" r:id="rId11"/>
    <p:sldLayoutId id="2147485869" r:id="rId12"/>
    <p:sldLayoutId id="2147485870" r:id="rId13"/>
    <p:sldLayoutId id="2147485871" r:id="rId14"/>
    <p:sldLayoutId id="2147485872" r:id="rId15"/>
    <p:sldLayoutId id="2147485873" r:id="rId16"/>
    <p:sldLayoutId id="2147485874" r:id="rId17"/>
    <p:sldLayoutId id="2147485875" r:id="rId18"/>
    <p:sldLayoutId id="2147485876" r:id="rId19"/>
    <p:sldLayoutId id="2147485877" r:id="rId20"/>
    <p:sldLayoutId id="2147485878" r:id="rId21"/>
    <p:sldLayoutId id="2147485879" r:id="rId22"/>
    <p:sldLayoutId id="2147485880" r:id="rId23"/>
    <p:sldLayoutId id="2147485881" r:id="rId24"/>
    <p:sldLayoutId id="2147485882" r:id="rId25"/>
    <p:sldLayoutId id="2147485883" r:id="rId26"/>
    <p:sldLayoutId id="2147485884" r:id="rId27"/>
    <p:sldLayoutId id="2147485885" r:id="rId28"/>
    <p:sldLayoutId id="2147485886" r:id="rId29"/>
    <p:sldLayoutId id="2147485887" r:id="rId30"/>
    <p:sldLayoutId id="2147485888" r:id="rId31"/>
    <p:sldLayoutId id="2147485889" r:id="rId32"/>
    <p:sldLayoutId id="2147485890" r:id="rId33"/>
    <p:sldLayoutId id="2147485891" r:id="rId34"/>
    <p:sldLayoutId id="2147485892" r:id="rId35"/>
    <p:sldLayoutId id="2147485893" r:id="rId36"/>
    <p:sldLayoutId id="2147485894" r:id="rId37"/>
    <p:sldLayoutId id="2147485895" r:id="rId38"/>
    <p:sldLayoutId id="2147485896" r:id="rId3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246DC-F0C2-6915-9F85-5733D0BA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B91BA-7C1E-B4C1-D991-30501ED6C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BEF78-FA9E-FDB4-6803-0A70C1213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99362C-D513-454B-BA92-80357FE58F9C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1E363-8F34-71D3-5E77-7A691B48F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1307F-3728-5F4F-EC78-D4D99B390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255D9E-7B64-46BB-8493-028CE7EC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0" r:id="rId1"/>
    <p:sldLayoutId id="2147485911" r:id="rId2"/>
    <p:sldLayoutId id="2147485912" r:id="rId3"/>
    <p:sldLayoutId id="2147485913" r:id="rId4"/>
    <p:sldLayoutId id="2147485914" r:id="rId5"/>
    <p:sldLayoutId id="2147485915" r:id="rId6"/>
    <p:sldLayoutId id="2147485916" r:id="rId7"/>
    <p:sldLayoutId id="2147485917" r:id="rId8"/>
    <p:sldLayoutId id="2147485918" r:id="rId9"/>
    <p:sldLayoutId id="2147485919" r:id="rId10"/>
    <p:sldLayoutId id="2147485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285C5-1253-A8AC-AB07-6BB59919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AFB51-6190-241B-F0FC-D038148E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7AAD2-3898-F0DA-3E1A-E1879C0F2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1D7AE8-0B27-4EF3-9E25-2FA22B1B9415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33835-0A32-7955-E670-E1E8B7309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2359E-7F7F-BB72-2EA6-3218374F6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379213-BD27-4057-81D9-6F3912E61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8" r:id="rId1"/>
    <p:sldLayoutId id="2147485899" r:id="rId2"/>
    <p:sldLayoutId id="2147485900" r:id="rId3"/>
    <p:sldLayoutId id="2147485901" r:id="rId4"/>
    <p:sldLayoutId id="2147485902" r:id="rId5"/>
    <p:sldLayoutId id="2147485903" r:id="rId6"/>
    <p:sldLayoutId id="2147485904" r:id="rId7"/>
    <p:sldLayoutId id="2147485905" r:id="rId8"/>
    <p:sldLayoutId id="2147485906" r:id="rId9"/>
    <p:sldLayoutId id="2147485907" r:id="rId10"/>
    <p:sldLayoutId id="2147485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hlbc.com/about-us/member-directory" TargetMode="Externa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lewandowski@habitatwisconsin.org" TargetMode="External"/><Relationship Id="rId2" Type="http://schemas.openxmlformats.org/officeDocument/2006/relationships/hyperlink" Target="mailto:dru.bergman@chicagolandhabitat.org" TargetMode="Externa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A672E7-B262-6CDC-8FD2-1BC8085CEA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3565" y="5061857"/>
            <a:ext cx="6003921" cy="1151879"/>
          </a:xfrm>
        </p:spPr>
        <p:txBody>
          <a:bodyPr/>
          <a:lstStyle/>
          <a:p>
            <a:pPr algn="ctr"/>
            <a:r>
              <a:rPr lang="en-US" sz="2400" dirty="0"/>
              <a:t>Mortgage Partnership Finance (MPF®) Habitat for Humanity ® Program </a:t>
            </a:r>
          </a:p>
          <a:p>
            <a:pPr algn="ctr"/>
            <a:r>
              <a:rPr lang="en-US" sz="2400" dirty="0"/>
              <a:t>Introduction for Habitat Affiliates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0494A-B5B2-7E63-14B4-B8147D9405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February 20, 2026</a:t>
            </a:r>
          </a:p>
        </p:txBody>
      </p:sp>
    </p:spTree>
    <p:extLst>
      <p:ext uri="{BB962C8B-B14F-4D97-AF65-F5344CB8AC3E}">
        <p14:creationId xmlns:p14="http://schemas.microsoft.com/office/powerpoint/2010/main" val="3244225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28850-22E0-28F3-D8B7-089EC582B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BC5F4-B8FD-926C-446B-586BDDAC9E2D}"/>
              </a:ext>
            </a:extLst>
          </p:cNvPr>
          <p:cNvSpPr txBox="1"/>
          <p:nvPr/>
        </p:nvSpPr>
        <p:spPr>
          <a:xfrm>
            <a:off x="660513" y="470807"/>
            <a:ext cx="805894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rtl="0" eaLnBrk="1" fontAlgn="b" latinLnBrk="0" hangingPunct="1">
              <a:buNone/>
            </a:pPr>
            <a:r>
              <a:rPr lang="en-US" sz="44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We’re In a </a:t>
            </a:r>
            <a:r>
              <a:rPr lang="en-US" sz="44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Housing Crisis</a:t>
            </a:r>
          </a:p>
          <a:p>
            <a:pPr marL="0" algn="ctr" rtl="0" eaLnBrk="1" fontAlgn="b" latinLnBrk="0" hangingPunct="1">
              <a:buNone/>
            </a:pPr>
            <a:endParaRPr lang="en-US" sz="24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0" algn="ctr" rtl="0" eaLnBrk="1" fontAlgn="b" latinLnBrk="0" hangingPunct="1">
              <a:buNone/>
            </a:pPr>
            <a:endParaRPr lang="en-US" sz="32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0" algn="ctr" rtl="0" eaLnBrk="1" fontAlgn="b" latinLnBrk="0" hangingPunct="1">
              <a:buNone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Freddie Mac estimates the US has a </a:t>
            </a:r>
          </a:p>
          <a:p>
            <a:pPr marL="0" algn="ctr" rtl="0" eaLnBrk="1" fontAlgn="b" latinLnBrk="0" hangingPunct="1">
              <a:buNone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shortage of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3.7 million </a:t>
            </a: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housing units</a:t>
            </a:r>
          </a:p>
          <a:p>
            <a:pPr marL="0" algn="ctr" rtl="0" eaLnBrk="1" fontAlgn="b" latinLnBrk="0" hangingPunct="1">
              <a:buNone/>
            </a:pPr>
            <a:endParaRPr lang="en-US" sz="28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0" algn="ctr" rtl="0" eaLnBrk="1" fontAlgn="b" latinLnBrk="0" hangingPunct="1">
              <a:buNone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At the same time, Habitat’s production -</a:t>
            </a:r>
          </a:p>
          <a:p>
            <a:pPr marL="0" algn="ctr" rtl="0" eaLnBrk="1" fontAlgn="b" latinLnBrk="0" hangingPunct="1">
              <a:buNone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nationally and in Illinois and Wisconsin</a:t>
            </a:r>
          </a:p>
          <a:p>
            <a:pPr marL="0" algn="ctr" rtl="0" eaLnBrk="1" fontAlgn="b" latinLnBrk="0" hangingPunct="1">
              <a:buNone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- has been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stagnant or declining</a:t>
            </a:r>
            <a:endParaRPr lang="en-US" sz="28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0" algn="ctr" rtl="0" eaLnBrk="1" fontAlgn="b" latinLnBrk="0" hangingPunct="1">
              <a:buNone/>
            </a:pPr>
            <a:endParaRPr lang="en-US" sz="32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ctr">
              <a:defRPr/>
            </a:pPr>
            <a:endParaRPr lang="en-US" sz="6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3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B7D06-CDEC-5B66-39F5-978F9AFFF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802F78-0726-6602-A82C-2C628439504B}"/>
              </a:ext>
            </a:extLst>
          </p:cNvPr>
          <p:cNvSpPr txBox="1"/>
          <p:nvPr/>
        </p:nvSpPr>
        <p:spPr>
          <a:xfrm>
            <a:off x="542528" y="296636"/>
            <a:ext cx="80589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3600" b="1" dirty="0">
              <a:solidFill>
                <a:srgbClr val="00B0F0"/>
              </a:solidFill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3600" b="1" dirty="0">
              <a:solidFill>
                <a:srgbClr val="00B0F0"/>
              </a:solidFill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marL="0" algn="l" rtl="0" eaLnBrk="1" fontAlgn="b" latinLnBrk="0" hangingPunct="1">
              <a:buNone/>
            </a:pPr>
            <a:endParaRPr lang="en-US" sz="2800" b="1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ctr">
              <a:defRPr/>
            </a:pPr>
            <a:endParaRPr lang="en-US" sz="6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FEE5FBD-8F0B-FD37-2EC8-D54016E91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646056"/>
              </p:ext>
            </p:extLst>
          </p:nvPr>
        </p:nvGraphicFramePr>
        <p:xfrm>
          <a:off x="762000" y="648215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548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7E5137-DC09-A1AC-9CC2-F67DDF26F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481" y="625930"/>
            <a:ext cx="8039318" cy="987425"/>
          </a:xfrm>
        </p:spPr>
        <p:txBody>
          <a:bodyPr/>
          <a:lstStyle/>
          <a:p>
            <a:pPr algn="ctr"/>
            <a:r>
              <a:rPr lang="en-US" sz="2800" dirty="0"/>
              <a:t>Illinois &amp; Wisconsin Affiliate Production</a:t>
            </a:r>
          </a:p>
          <a:p>
            <a:pPr algn="ctr"/>
            <a:r>
              <a:rPr lang="en-US" sz="2800" dirty="0"/>
              <a:t>2010-2025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0425FEB-CFAB-5E59-AED3-3E5DB0D202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795590"/>
              </p:ext>
            </p:extLst>
          </p:nvPr>
        </p:nvGraphicFramePr>
        <p:xfrm>
          <a:off x="774219" y="1613355"/>
          <a:ext cx="7595561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604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Placeholder 1">
            <a:extLst>
              <a:ext uri="{FF2B5EF4-FFF2-40B4-BE49-F238E27FC236}">
                <a16:creationId xmlns:a16="http://schemas.microsoft.com/office/drawing/2014/main" id="{D3E68264-1BE3-E774-EE99-6CE297D004E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289243" y="633617"/>
            <a:ext cx="8565513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 dirty="0">
                <a:solidFill>
                  <a:schemeClr val="tx1"/>
                </a:solidFill>
                <a:ea typeface="Helvetica Neue" pitchFamily="2" charset="0"/>
              </a:rPr>
              <a:t>Traditional Habitat model</a:t>
            </a:r>
          </a:p>
        </p:txBody>
      </p:sp>
      <p:sp>
        <p:nvSpPr>
          <p:cNvPr id="86019" name="Text Placeholder 2">
            <a:extLst>
              <a:ext uri="{FF2B5EF4-FFF2-40B4-BE49-F238E27FC236}">
                <a16:creationId xmlns:a16="http://schemas.microsoft.com/office/drawing/2014/main" id="{45D9D0F8-E523-E421-1595-CB2E91209991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30212" y="1291393"/>
            <a:ext cx="8565513" cy="23742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00" b="1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endParaRPr lang="en-US" sz="1800" b="1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endParaRPr lang="en-US" sz="1800" b="1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endParaRPr lang="en-US" sz="1800" b="1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endParaRPr lang="en-US" sz="1800" b="1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ctr"/>
            <a:r>
              <a:rPr lang="en-US" sz="1800" dirty="0">
                <a:latin typeface="Neue Haas Grotesk Text Pro" panose="020B0504020202020204" pitchFamily="34" charset="0"/>
                <a:ea typeface="Arial Bold"/>
                <a:cs typeface="Arial Bold"/>
                <a:sym typeface="Arial Bold"/>
              </a:rPr>
              <a:t>Fimd</a:t>
            </a:r>
            <a:endParaRPr lang="en-US" altLang="en-US" dirty="0">
              <a:solidFill>
                <a:srgbClr val="000000"/>
              </a:solidFill>
              <a:ea typeface="Helvetica Neue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9CB7E3-C269-7C57-E814-5C8B980AFA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58" t="52381" r="64173" b="35688"/>
          <a:stretch/>
        </p:blipFill>
        <p:spPr>
          <a:xfrm>
            <a:off x="555980" y="1635125"/>
            <a:ext cx="2215243" cy="2286000"/>
          </a:xfrm>
          <a:prstGeom prst="rect">
            <a:avLst/>
          </a:prstGeom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A67A050D-FE6C-9014-624E-1B94FCC7CD32}"/>
              </a:ext>
            </a:extLst>
          </p:cNvPr>
          <p:cNvSpPr>
            <a:spLocks noChangeAspect="1"/>
          </p:cNvSpPr>
          <p:nvPr/>
        </p:nvSpPr>
        <p:spPr>
          <a:xfrm>
            <a:off x="3305274" y="1621042"/>
            <a:ext cx="2286001" cy="2286000"/>
          </a:xfrm>
          <a:custGeom>
            <a:avLst/>
            <a:gdLst/>
            <a:ahLst/>
            <a:cxnLst/>
            <a:rect l="l" t="t" r="r" b="b"/>
            <a:pathLst>
              <a:path w="4505866" h="4505865">
                <a:moveTo>
                  <a:pt x="0" y="0"/>
                </a:moveTo>
                <a:lnTo>
                  <a:pt x="4505867" y="0"/>
                </a:lnTo>
                <a:lnTo>
                  <a:pt x="4505867" y="4505865"/>
                </a:lnTo>
                <a:lnTo>
                  <a:pt x="0" y="45058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1322" t="5992" r="1328" b="598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39FBCFE-872E-AE06-C3F2-713FA6B627AD}"/>
              </a:ext>
            </a:extLst>
          </p:cNvPr>
          <p:cNvSpPr>
            <a:spLocks noChangeAspect="1"/>
          </p:cNvSpPr>
          <p:nvPr/>
        </p:nvSpPr>
        <p:spPr>
          <a:xfrm rot="1560000">
            <a:off x="6422848" y="1621375"/>
            <a:ext cx="2012144" cy="2194560"/>
          </a:xfrm>
          <a:custGeom>
            <a:avLst/>
            <a:gdLst/>
            <a:ahLst/>
            <a:cxnLst/>
            <a:rect l="l" t="t" r="r" b="b"/>
            <a:pathLst>
              <a:path w="4273289" h="4660703">
                <a:moveTo>
                  <a:pt x="0" y="0"/>
                </a:moveTo>
                <a:lnTo>
                  <a:pt x="4273290" y="0"/>
                </a:lnTo>
                <a:lnTo>
                  <a:pt x="4273290" y="4660703"/>
                </a:lnTo>
                <a:lnTo>
                  <a:pt x="0" y="4660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01" b="-881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A0290-8328-4070-4D74-AC583C918468}"/>
              </a:ext>
            </a:extLst>
          </p:cNvPr>
          <p:cNvSpPr txBox="1"/>
          <p:nvPr/>
        </p:nvSpPr>
        <p:spPr>
          <a:xfrm>
            <a:off x="483193" y="4145917"/>
            <a:ext cx="84595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eueHaasGroteskDisp Pro Md" panose="020B0604020202020204" pitchFamily="34" charset="0"/>
              </a:rPr>
              <a:t>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Fundraise		        Build	             30-year 0%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			     Mortgage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 being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hammered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by larger market forces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BE1D8F5-52D2-3182-9841-04619F4849C7}"/>
              </a:ext>
            </a:extLst>
          </p:cNvPr>
          <p:cNvSpPr>
            <a:spLocks noChangeAspect="1"/>
          </p:cNvSpPr>
          <p:nvPr/>
        </p:nvSpPr>
        <p:spPr>
          <a:xfrm>
            <a:off x="2936063" y="4204455"/>
            <a:ext cx="738421" cy="3657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8FA4FC8-4D80-7BBC-71DB-42DB7840CD08}"/>
              </a:ext>
            </a:extLst>
          </p:cNvPr>
          <p:cNvSpPr>
            <a:spLocks noChangeAspect="1"/>
          </p:cNvSpPr>
          <p:nvPr/>
        </p:nvSpPr>
        <p:spPr>
          <a:xfrm>
            <a:off x="5305231" y="4236691"/>
            <a:ext cx="738421" cy="3657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08DDE-2470-67AC-71F1-69A3A0554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983788-3001-F8B9-B22E-EFA7F412BA60}"/>
              </a:ext>
            </a:extLst>
          </p:cNvPr>
          <p:cNvSpPr txBox="1"/>
          <p:nvPr/>
        </p:nvSpPr>
        <p:spPr>
          <a:xfrm>
            <a:off x="217715" y="555171"/>
            <a:ext cx="871945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b="1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r>
              <a:rPr lang="en-US" sz="40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Why is it so hard to build today?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endParaRPr lang="en-US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Land, labor, and materials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are increasing dramatically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 support is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flux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is tougher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for state and local resources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Skilled professional tradespeople are in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supply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and skilled volunteers are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 out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Mortgage origination is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complex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l"/>
            <a:r>
              <a:rPr lang="en-US" sz="1200" b="1" dirty="0">
                <a:solidFill>
                  <a:srgbClr val="00B0F0"/>
                </a:solidFill>
                <a:latin typeface="Neue Haas Grotesk Text Pro" panose="020B0504020202020204" pitchFamily="34" charset="0"/>
                <a:ea typeface="Arial Bold"/>
                <a:cs typeface="Arial Bold"/>
                <a:sym typeface="Arial Bold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6606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60FA7-4684-9E6B-A6FA-3512B80EE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086B62-4075-7B1A-3193-F520750A877B}"/>
              </a:ext>
            </a:extLst>
          </p:cNvPr>
          <p:cNvSpPr txBox="1"/>
          <p:nvPr/>
        </p:nvSpPr>
        <p:spPr>
          <a:xfrm>
            <a:off x="217715" y="555171"/>
            <a:ext cx="8719456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More affiliates are looking for</a:t>
            </a:r>
          </a:p>
          <a:p>
            <a:endParaRPr lang="en-US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 that allows them to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 capital faster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 plan effectively and scale production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 that offers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terms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attractive pricing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 that is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consistently available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meets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affiliate and borrower needs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not just investors/lenders’ CRA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 that offers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cost &amp; complexity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mortgage originations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l"/>
            <a:r>
              <a:rPr lang="en-US" sz="1200" b="1" dirty="0">
                <a:solidFill>
                  <a:srgbClr val="00B0F0"/>
                </a:solidFill>
                <a:latin typeface="Neue Haas Grotesk Text Pro" panose="020B0504020202020204" pitchFamily="34" charset="0"/>
                <a:ea typeface="Arial Bold"/>
                <a:cs typeface="Arial Bold"/>
                <a:sym typeface="Arial Bold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6343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A17517-B539-5A45-66BB-B2839B425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ECCBDD-DABC-9EBA-AEA9-11734C9957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625" y="1076325"/>
            <a:ext cx="5308146" cy="1301750"/>
          </a:xfrm>
        </p:spPr>
        <p:txBody>
          <a:bodyPr/>
          <a:lstStyle/>
          <a:p>
            <a:r>
              <a:rPr lang="en-US" sz="4400" dirty="0"/>
              <a:t>How was this program created?</a:t>
            </a:r>
          </a:p>
        </p:txBody>
      </p:sp>
    </p:spTree>
    <p:extLst>
      <p:ext uri="{BB962C8B-B14F-4D97-AF65-F5344CB8AC3E}">
        <p14:creationId xmlns:p14="http://schemas.microsoft.com/office/powerpoint/2010/main" val="290179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25E40-05AD-2BB2-CDF8-E0E62E32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195A44-3B38-C406-AB47-0E213759B931}"/>
              </a:ext>
            </a:extLst>
          </p:cNvPr>
          <p:cNvSpPr txBox="1"/>
          <p:nvPr/>
        </p:nvSpPr>
        <p:spPr>
          <a:xfrm>
            <a:off x="212272" y="412789"/>
            <a:ext cx="871945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b="1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r>
              <a:rPr lang="en-US" sz="44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Extensive discussions &amp; input</a:t>
            </a:r>
          </a:p>
          <a:p>
            <a:endParaRPr lang="en-US" sz="24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Conversations and research with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thought partners: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FHLBank Chicago, IHDA, affiliates, Habitat Capital, CDFIs, other ASOs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Months of work with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FHLBank Chicago team </a:t>
            </a: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on details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Valuable ongoing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input from Habitat affiliates</a:t>
            </a:r>
            <a:endParaRPr lang="en-US" sz="1200" b="1" dirty="0">
              <a:solidFill>
                <a:srgbClr val="00B0F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654568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97A7D2-605B-5997-FDAD-E433310F95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Special thanks to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1CEB0-EE96-3C09-066C-D6FB2543D726}"/>
              </a:ext>
            </a:extLst>
          </p:cNvPr>
          <p:cNvSpPr txBox="1"/>
          <p:nvPr/>
        </p:nvSpPr>
        <p:spPr>
          <a:xfrm>
            <a:off x="0" y="1635126"/>
            <a:ext cx="82137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In Illinois:</a:t>
            </a:r>
            <a:r>
              <a:rPr lang="en-US" sz="32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Champaign, Chicago, DuPage &amp; CSS, Lake-McHenry &amp; Will-Grundy affiliates</a:t>
            </a:r>
          </a:p>
          <a:p>
            <a:pPr lvl="1"/>
            <a:endParaRPr lang="en-US" sz="32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lvl="1"/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In Wisconsin: </a:t>
            </a:r>
            <a:r>
              <a:rPr lang="en-US" sz="32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Dane, Greater Fox Cities, Greater LaCrosse, Milwaukee &amp; Waukesha affiliates</a:t>
            </a:r>
          </a:p>
        </p:txBody>
      </p:sp>
    </p:spTree>
    <p:extLst>
      <p:ext uri="{BB962C8B-B14F-4D97-AF65-F5344CB8AC3E}">
        <p14:creationId xmlns:p14="http://schemas.microsoft.com/office/powerpoint/2010/main" val="592926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427EAA-CCFD-936E-A2EF-9EE973B12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8756F1-12A8-3C31-9B79-6AF8C2334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625" y="1076325"/>
            <a:ext cx="5308146" cy="1301750"/>
          </a:xfrm>
        </p:spPr>
        <p:txBody>
          <a:bodyPr/>
          <a:lstStyle/>
          <a:p>
            <a:r>
              <a:rPr lang="en-US" sz="4400" dirty="0"/>
              <a:t>What will this program offer?</a:t>
            </a:r>
          </a:p>
        </p:txBody>
      </p:sp>
    </p:spTree>
    <p:extLst>
      <p:ext uri="{BB962C8B-B14F-4D97-AF65-F5344CB8AC3E}">
        <p14:creationId xmlns:p14="http://schemas.microsoft.com/office/powerpoint/2010/main" val="161573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D83E-2642-B62F-41C2-CB0C8144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98437"/>
            <a:ext cx="78867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20EAB-BD71-4143-7177-0DE9315BB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524000"/>
            <a:ext cx="8741229" cy="465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 Partnership Finance (MPF®)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 for Humanity ® Program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92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D8909-21CF-A545-5958-BA819CC9F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9D82D8-BCD5-660C-37A2-35F13BE8D7AE}"/>
              </a:ext>
            </a:extLst>
          </p:cNvPr>
          <p:cNvSpPr txBox="1"/>
          <p:nvPr/>
        </p:nvSpPr>
        <p:spPr>
          <a:xfrm>
            <a:off x="660513" y="470807"/>
            <a:ext cx="8058944" cy="843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Program features</a:t>
            </a:r>
          </a:p>
          <a:p>
            <a:endParaRPr lang="en-US" sz="24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Allows FHLBank Members to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Habitat loans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 the FHLBank Chicago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Interest rate approximately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basis points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(2.5 percentage points)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market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minimum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borrower downpayment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580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minimum credit score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back-end debt ratio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l"/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3200" b="1" dirty="0">
              <a:solidFill>
                <a:srgbClr val="00B0F0"/>
              </a:solidFill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marL="0" algn="l" rtl="0" eaLnBrk="1" fontAlgn="b" latinLnBrk="0" hangingPunct="1">
              <a:buNone/>
            </a:pPr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ctr">
              <a:defRPr/>
            </a:pPr>
            <a:endParaRPr lang="en-US" sz="6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67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EE348-D2DD-2822-BB92-F24F25BDA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540832-666F-A192-C8B3-031179236BAA}"/>
              </a:ext>
            </a:extLst>
          </p:cNvPr>
          <p:cNvSpPr txBox="1"/>
          <p:nvPr/>
        </p:nvSpPr>
        <p:spPr>
          <a:xfrm>
            <a:off x="660513" y="470807"/>
            <a:ext cx="8058944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Program features - continued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 PMI if first mortgage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&lt;90% LTV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layer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with FHLB DPPA and other downpayment grants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105% CLTV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with community seconds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Closing costs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rolled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into subordinate financing</a:t>
            </a:r>
          </a:p>
          <a:p>
            <a:r>
              <a:rPr lang="en-US" sz="36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endParaRPr lang="en-US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l"/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3200" b="1" dirty="0">
              <a:solidFill>
                <a:srgbClr val="00B0F0"/>
              </a:solidFill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marL="0" algn="l" rtl="0" eaLnBrk="1" fontAlgn="b" latinLnBrk="0" hangingPunct="1">
              <a:buNone/>
            </a:pPr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ctr">
              <a:defRPr/>
            </a:pPr>
            <a:endParaRPr lang="en-US" sz="6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82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32191-70B8-8B59-8BD6-C03757A9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0349A-C46B-AC59-AB8E-A19E1FC2A7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625" y="1076325"/>
            <a:ext cx="5308146" cy="1301750"/>
          </a:xfrm>
        </p:spPr>
        <p:txBody>
          <a:bodyPr/>
          <a:lstStyle/>
          <a:p>
            <a:r>
              <a:rPr lang="en-US" sz="4400" dirty="0"/>
              <a:t>How will the program work?</a:t>
            </a:r>
          </a:p>
        </p:txBody>
      </p:sp>
    </p:spTree>
    <p:extLst>
      <p:ext uri="{BB962C8B-B14F-4D97-AF65-F5344CB8AC3E}">
        <p14:creationId xmlns:p14="http://schemas.microsoft.com/office/powerpoint/2010/main" val="344411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69B6E-E2F7-ECF1-B5F7-C9D4E15D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5360DE-AEE3-924B-D4F6-7B1E59C7C227}"/>
              </a:ext>
            </a:extLst>
          </p:cNvPr>
          <p:cNvSpPr txBox="1"/>
          <p:nvPr/>
        </p:nvSpPr>
        <p:spPr>
          <a:xfrm>
            <a:off x="243171" y="122465"/>
            <a:ext cx="8657658" cy="11233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FHLBank Chicago MPF®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FHLBank Chicago Mortgage Partnership Finance (MPF) program will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mortgages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originated by member financial institutions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Members approved to sell mortgages through MPF referred to as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 Financial Institutions (PFIs)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FHLBank Chicago created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Habitat program within MPF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&amp; is subsidizing interest rate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PFIs in IL &amp; WI will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originate mortgages &amp; sell them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to FHLBank Chicago via MPF</a:t>
            </a:r>
          </a:p>
          <a:p>
            <a:pPr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endParaRPr lang="en-US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l"/>
            <a:endParaRPr lang="en-US" sz="2800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l"/>
            <a:endParaRPr lang="en-US" sz="2800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l"/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0" algn="l" rtl="0" eaLnBrk="1" fontAlgn="b" latinLnBrk="0" hangingPunct="1">
              <a:buNone/>
            </a:pPr>
            <a:endParaRPr lang="en-US" sz="2800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ctr">
              <a:defRPr/>
            </a:pPr>
            <a:endParaRPr lang="en-US" sz="6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45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06BD8-93A3-2A38-989A-3408957B1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2907FB-7E2C-8A62-2A41-6DBF91DAD412}"/>
              </a:ext>
            </a:extLst>
          </p:cNvPr>
          <p:cNvSpPr txBox="1"/>
          <p:nvPr/>
        </p:nvSpPr>
        <p:spPr>
          <a:xfrm>
            <a:off x="542528" y="263979"/>
            <a:ext cx="8058944" cy="886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Connecting with a PFI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Start with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FHLBank Chicago member financial institutions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whom you have relationships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Chicagoland HFH or HFH Wisconsin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we can help connect you with a PFI in your area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Check out the Member Directory at </a:t>
            </a:r>
            <a:r>
              <a:rPr lang="en-US" sz="28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https://www.fhlbc.com/about-us/member-directory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(lists all members, but does not indicate which are PFIs)</a:t>
            </a:r>
            <a:endParaRPr lang="en-US" sz="2800" dirty="0">
              <a:solidFill>
                <a:srgbClr val="00B0F0"/>
              </a:solidFill>
              <a:latin typeface="NeueHaasGroteskDisp Pro Md" panose="020B0604020202020204" pitchFamily="34" charset="0"/>
            </a:endParaRPr>
          </a:p>
          <a:p>
            <a:r>
              <a:rPr lang="en-US" sz="3600" b="1" dirty="0">
                <a:latin typeface="Neue Haas Grotesk Text Pro" panose="020B0504020202020204" pitchFamily="34" charset="0"/>
                <a:ea typeface="Arial Bold"/>
                <a:cs typeface="Arial Bold"/>
                <a:sym typeface="Arial Bold"/>
              </a:rPr>
              <a:t> </a:t>
            </a:r>
            <a:endParaRPr lang="en-US" b="1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3200" b="1" dirty="0">
              <a:solidFill>
                <a:srgbClr val="00B0F0"/>
              </a:solidFill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marL="0" algn="l" rtl="0" eaLnBrk="1" fontAlgn="b" latinLnBrk="0" hangingPunct="1">
              <a:buNone/>
            </a:pPr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ctr">
              <a:defRPr/>
            </a:pPr>
            <a:endParaRPr lang="en-US" sz="6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30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6C9EC-9EFF-5A58-FC7B-9B2FBEF89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4FB589-A54C-535B-CD7F-0AC6A668AB03}"/>
              </a:ext>
            </a:extLst>
          </p:cNvPr>
          <p:cNvSpPr txBox="1"/>
          <p:nvPr/>
        </p:nvSpPr>
        <p:spPr>
          <a:xfrm>
            <a:off x="542528" y="263979"/>
            <a:ext cx="8058944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When to Refer Buyers to PFI</a:t>
            </a:r>
          </a:p>
          <a:p>
            <a:pPr lvl="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When you have a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sales contract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with the borrower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Rate locks are available from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to 60 days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Commitments can be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30 days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beyond initial commitment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Remember –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PFI is </a:t>
            </a:r>
            <a:r>
              <a:rPr lang="en-US" sz="28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housing counselor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; your Family Services staff or a partner housing counseling agency should be helping families become mortgage ready</a:t>
            </a: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</a:p>
          <a:p>
            <a:pPr algn="l"/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3200" b="1" dirty="0">
              <a:solidFill>
                <a:srgbClr val="00B0F0"/>
              </a:solidFill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marL="0" algn="l" rtl="0" eaLnBrk="1" fontAlgn="b" latinLnBrk="0" hangingPunct="1">
              <a:buNone/>
            </a:pPr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ctr">
              <a:defRPr/>
            </a:pPr>
            <a:endParaRPr lang="en-US" sz="6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71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77D58-59E4-F427-A56A-A00788F9B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F6391A-0B8E-D64F-7962-6A32A9356BCF}"/>
              </a:ext>
            </a:extLst>
          </p:cNvPr>
          <p:cNvSpPr txBox="1"/>
          <p:nvPr/>
        </p:nvSpPr>
        <p:spPr>
          <a:xfrm>
            <a:off x="627855" y="187778"/>
            <a:ext cx="8058944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Servicing and Delinquencies</a:t>
            </a:r>
          </a:p>
          <a:p>
            <a:pPr>
              <a:spcBef>
                <a:spcPts val="0"/>
              </a:spcBef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The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PFI or their contracted servicer </a:t>
            </a: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will service the mortgages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The servicer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will escrow </a:t>
            </a: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for taxes and insurance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MPF has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protocol for loss mitigation </a:t>
            </a: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efforts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Affiliates can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work with PFIs </a:t>
            </a: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to establish loan performance &amp; delinquency communications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PFIs may request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repurchase of non-performing loans</a:t>
            </a: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from MPF</a:t>
            </a:r>
          </a:p>
          <a:p>
            <a:pPr algn="l"/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3200" b="1" dirty="0">
              <a:solidFill>
                <a:srgbClr val="00B0F0"/>
              </a:solidFill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marL="0" algn="l" rtl="0" eaLnBrk="1" fontAlgn="b" latinLnBrk="0" hangingPunct="1">
              <a:buNone/>
            </a:pPr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ctr">
              <a:defRPr/>
            </a:pPr>
            <a:endParaRPr lang="en-US" sz="6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81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D1571-ECAA-385B-D32C-0028EB582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7B3968-86C0-F381-F5CD-57001FC633BB}"/>
              </a:ext>
            </a:extLst>
          </p:cNvPr>
          <p:cNvSpPr txBox="1"/>
          <p:nvPr/>
        </p:nvSpPr>
        <p:spPr>
          <a:xfrm>
            <a:off x="359228" y="470807"/>
            <a:ext cx="8632371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Program Availability</a:t>
            </a:r>
            <a:endParaRPr lang="en-US" sz="4400" b="1" dirty="0">
              <a:solidFill>
                <a:srgbClr val="00B0F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Program available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starting March 6</a:t>
            </a:r>
            <a:r>
              <a:rPr lang="en-US" sz="2800" b="1" baseline="30000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FHLBank Chicago has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committed $2.5 million in funds in 2026 </a:t>
            </a: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for rate buydowns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Translates to about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150 mortgages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FHLBank Chicago will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evaluate program usage and performance </a:t>
            </a: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throughout the year</a:t>
            </a:r>
          </a:p>
          <a:p>
            <a:pPr algn="l"/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3200" b="1" dirty="0">
              <a:solidFill>
                <a:srgbClr val="00B0F0"/>
              </a:solidFill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marL="0" algn="l" rtl="0" eaLnBrk="1" fontAlgn="b" latinLnBrk="0" hangingPunct="1">
              <a:buNone/>
            </a:pPr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ctr">
              <a:defRPr/>
            </a:pPr>
            <a:endParaRPr lang="en-US" sz="6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21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F0720-F651-3934-5F37-D40796189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A98A8F-E3DD-62FD-E693-F953D93649BA}"/>
              </a:ext>
            </a:extLst>
          </p:cNvPr>
          <p:cNvSpPr txBox="1"/>
          <p:nvPr/>
        </p:nvSpPr>
        <p:spPr>
          <a:xfrm>
            <a:off x="359228" y="470807"/>
            <a:ext cx="8632371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New to Third-party Lending?</a:t>
            </a:r>
            <a:endParaRPr lang="en-US" sz="4400" b="1" dirty="0">
              <a:solidFill>
                <a:srgbClr val="00B0F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Chicagoland HFH will host another Zoom on the broader topic of third-party lending on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Wednesday, March 11</a:t>
            </a:r>
            <a:r>
              <a:rPr lang="en-US" sz="2800" b="1" baseline="30000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th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at 2 pm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We can take our show on the road! Contact Chicagoland HFH or Habitat Wisconsin if you would like us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to bring the presentation to your affiliate</a:t>
            </a: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staff and board</a:t>
            </a:r>
          </a:p>
          <a:p>
            <a:pPr algn="l"/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3200" b="1" dirty="0">
              <a:solidFill>
                <a:srgbClr val="00B0F0"/>
              </a:solidFill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marL="0" algn="l" rtl="0" eaLnBrk="1" fontAlgn="b" latinLnBrk="0" hangingPunct="1">
              <a:buNone/>
            </a:pPr>
            <a:endParaRPr lang="en-US" sz="28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ctr">
              <a:defRPr/>
            </a:pPr>
            <a:endParaRPr lang="en-US" sz="6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3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275316-9E24-68F4-3C8E-343656574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767" y="647701"/>
            <a:ext cx="8365889" cy="987425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Downpayment Programs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9ADCF-73D0-D141-480D-B017C4F8C81A}"/>
              </a:ext>
            </a:extLst>
          </p:cNvPr>
          <p:cNvSpPr txBox="1"/>
          <p:nvPr/>
        </p:nvSpPr>
        <p:spPr>
          <a:xfrm>
            <a:off x="500743" y="1408145"/>
            <a:ext cx="8213490" cy="4793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Program </a:t>
            </a:r>
            <a:r>
              <a:rPr lang="en-US" sz="2800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can be layered 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with FHLBank Chicago DPPA, Illinois HIBI Program &amp; other local downpayment grants</a:t>
            </a:r>
          </a:p>
          <a:p>
            <a:pPr marL="457200" marR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Open communication will be key – </a:t>
            </a:r>
            <a:r>
              <a:rPr lang="en-US" sz="2800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notify all parties up front 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 all funding sources</a:t>
            </a: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Pay close attention to </a:t>
            </a:r>
            <a:r>
              <a:rPr lang="en-US" sz="2800" b="1" kern="100" dirty="0">
                <a:solidFill>
                  <a:srgbClr val="00B0F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funders’ approval timelines</a:t>
            </a:r>
            <a:endParaRPr lang="en-US" sz="2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9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54862-FB90-5E77-152F-75F92035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31E90-53B8-E7CD-AACD-1ABB1E903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98437"/>
            <a:ext cx="78867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new program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A9CF-63CD-C992-7933-CD30BADD6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524000"/>
            <a:ext cx="8741229" cy="4652963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ü"/>
            </a:pPr>
            <a:endParaRPr lang="en-US" sz="1200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Reduced-interest </a:t>
            </a:r>
          </a:p>
          <a:p>
            <a:pPr marL="0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First mortgage financing for </a:t>
            </a: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Habitat for Humanity home buyers</a:t>
            </a: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in Illinois and Wisconsin</a:t>
            </a:r>
          </a:p>
        </p:txBody>
      </p:sp>
    </p:spTree>
    <p:extLst>
      <p:ext uri="{BB962C8B-B14F-4D97-AF65-F5344CB8AC3E}">
        <p14:creationId xmlns:p14="http://schemas.microsoft.com/office/powerpoint/2010/main" val="700134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A4576-3E25-AE8E-C3C7-8D9651071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FA719-1522-F8F7-A24D-DE79D0166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767" y="647701"/>
            <a:ext cx="8365889" cy="987425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Committed to Program Success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47495-94D0-EEEB-B4B1-A55570A88EBB}"/>
              </a:ext>
            </a:extLst>
          </p:cNvPr>
          <p:cNvSpPr txBox="1"/>
          <p:nvPr/>
        </p:nvSpPr>
        <p:spPr>
          <a:xfrm>
            <a:off x="348344" y="1432588"/>
            <a:ext cx="8213490" cy="4362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 partners are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committed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to making this work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We’ll monitor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PFI feedback and YOUR feedback and adjust as needed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– we’re here to work with you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We’ll monitor the pipeline and volume –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demand will determine future funding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endParaRPr lang="en-US" sz="2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32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075C08-ECB0-3A48-8588-5F855E6F4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6A3691-BFBC-C2F0-0614-B9803C93A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625" y="1076325"/>
            <a:ext cx="5308146" cy="1301750"/>
          </a:xfrm>
        </p:spPr>
        <p:txBody>
          <a:bodyPr/>
          <a:lstStyle/>
          <a:p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71396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1A2A6-E81B-A27C-1D2F-96BEEC4CD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3C769-11C2-612B-B23A-B3785DDD2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766" y="658586"/>
            <a:ext cx="8365889" cy="669471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For more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6AB0E-3786-4E78-BA34-596A972BA307}"/>
              </a:ext>
            </a:extLst>
          </p:cNvPr>
          <p:cNvSpPr txBox="1"/>
          <p:nvPr/>
        </p:nvSpPr>
        <p:spPr>
          <a:xfrm>
            <a:off x="348343" y="1529753"/>
            <a:ext cx="844731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IL Affiliates: contact Dru Bergman </a:t>
            </a:r>
            <a:r>
              <a:rPr lang="en-US" sz="3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dru.bergman@chicagolandhabitat.org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WI Affiliates: contact Peter Lewandowski </a:t>
            </a:r>
            <a:r>
              <a:rPr lang="en-US" sz="3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plewandowski@habitatwisconsin.org</a:t>
            </a:r>
            <a:endParaRPr lang="en-US" sz="32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kern="100" dirty="0">
              <a:solidFill>
                <a:srgbClr val="00B0F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3600" b="1" kern="100" dirty="0">
              <a:solidFill>
                <a:srgbClr val="00B0F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kern="100" dirty="0">
              <a:solidFill>
                <a:srgbClr val="00B0F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5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D710A1-5DE7-DB00-BDDC-77D494835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4384C0-0136-6CEF-1C5B-3C5100A51D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>
                <a:latin typeface="NeueHaasGroteskDisp Pro Md" panose="020B0604020202020204" pitchFamily="34" charset="0"/>
              </a:rPr>
              <a:t>Program Partners</a:t>
            </a:r>
          </a:p>
        </p:txBody>
      </p:sp>
    </p:spTree>
    <p:extLst>
      <p:ext uri="{BB962C8B-B14F-4D97-AF65-F5344CB8AC3E}">
        <p14:creationId xmlns:p14="http://schemas.microsoft.com/office/powerpoint/2010/main" val="275433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2B0EA-B829-C76E-A03B-098DD6F5C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1321B86D-F853-BFA6-E41B-295DB66D6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49" y="458883"/>
            <a:ext cx="4756228" cy="164592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FD30F5-CEA1-0486-A7D3-4BA94D7B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2210380"/>
            <a:ext cx="8730343" cy="40581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Affiliate Support Organization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serving the five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Habitat affiliates in the Chicago metro area: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Help raise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&amp; provide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Engage with affiliates in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problem-solving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serve more families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support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programs such as tax credits, home repairs &amp; downpayment grants</a:t>
            </a:r>
          </a:p>
        </p:txBody>
      </p:sp>
    </p:spTree>
    <p:extLst>
      <p:ext uri="{BB962C8B-B14F-4D97-AF65-F5344CB8AC3E}">
        <p14:creationId xmlns:p14="http://schemas.microsoft.com/office/powerpoint/2010/main" val="358002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453BF4-3586-97BD-F64F-F77251CFF4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5390" y="1916085"/>
            <a:ext cx="8673219" cy="430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FHLBank Chicago’s mission is to </a:t>
            </a:r>
            <a:r>
              <a:rPr lang="en-US" sz="2000" b="1" dirty="0">
                <a:solidFill>
                  <a:srgbClr val="004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our members in Illinois and Wisconsin: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 them competitively priced funding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Reasonable return on their investment in the Bank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b="1" dirty="0">
                <a:solidFill>
                  <a:srgbClr val="004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their </a:t>
            </a:r>
            <a:r>
              <a:rPr lang="en-US" sz="1800" b="1" dirty="0">
                <a:solidFill>
                  <a:srgbClr val="004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en-US" sz="1800" b="1" dirty="0">
                <a:solidFill>
                  <a:srgbClr val="004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the MPF Program, we provide a </a:t>
            </a:r>
            <a:r>
              <a:rPr lang="en-US" sz="2000" b="1" dirty="0">
                <a:solidFill>
                  <a:srgbClr val="004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and competitively priced mortgage liquidity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channel to depository lenders through all market environments. Foster stronger communities by promoting and supporting </a:t>
            </a:r>
            <a:r>
              <a:rPr lang="en-US" sz="2000" b="1" dirty="0">
                <a:solidFill>
                  <a:srgbClr val="004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and affordable homeownership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Delivering on our </a:t>
            </a:r>
            <a:r>
              <a:rPr lang="en-US" sz="2000" b="1" dirty="0">
                <a:solidFill>
                  <a:srgbClr val="004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drives our ability to invest in our members’ communities by providing grants, discounted advances and other products and programs that </a:t>
            </a:r>
            <a:r>
              <a:rPr lang="en-US" sz="2000" b="1" dirty="0">
                <a:solidFill>
                  <a:srgbClr val="004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affordable housing and community development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852E6B06-1525-2F18-3CBC-F3166FCA9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019" y="625159"/>
            <a:ext cx="2969533" cy="868664"/>
          </a:xfrm>
          <a:prstGeom prst="rect">
            <a:avLst/>
          </a:prstGeom>
        </p:spPr>
      </p:pic>
      <p:pic>
        <p:nvPicPr>
          <p:cNvPr id="12" name="Picture 11" descr="A logo with blue and white lines&#10;&#10;AI-generated content may be incorrect.">
            <a:extLst>
              <a:ext uri="{FF2B5EF4-FFF2-40B4-BE49-F238E27FC236}">
                <a16:creationId xmlns:a16="http://schemas.microsoft.com/office/drawing/2014/main" id="{90CCF55C-052D-E316-FDB2-E7A361CCF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65" y="0"/>
            <a:ext cx="3829618" cy="191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2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C83CB-C846-15FA-C5EC-A81E1C531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8056CF-448C-A529-494A-B4DB14F93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086" y="268993"/>
            <a:ext cx="4362391" cy="182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300659-8A48-E938-C799-BE4E2464A8B6}"/>
              </a:ext>
            </a:extLst>
          </p:cNvPr>
          <p:cNvSpPr txBox="1"/>
          <p:nvPr/>
        </p:nvSpPr>
        <p:spPr>
          <a:xfrm>
            <a:off x="206828" y="2097793"/>
            <a:ext cx="879565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Affiliate Support Organization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serving 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affiliates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across Wisconsin:</a:t>
            </a:r>
          </a:p>
          <a:p>
            <a:pPr algn="ctr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at state level for policies that support affordable homeownership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tailored training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leadership development, and peer learning opportunities for Habitat affiliates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strategic partnerships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raise funding for local affiliates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Provide program support to </a:t>
            </a:r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capacity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local affiliates and serve marginalized populations</a:t>
            </a:r>
          </a:p>
          <a:p>
            <a:pPr>
              <a:buNone/>
            </a:pPr>
            <a:b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3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7A21E2-B57C-DF47-5D16-3488A1897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64F15-6AD4-3575-0CB6-C99944044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625" y="1076325"/>
            <a:ext cx="5308146" cy="1301750"/>
          </a:xfrm>
        </p:spPr>
        <p:txBody>
          <a:bodyPr/>
          <a:lstStyle/>
          <a:p>
            <a:r>
              <a:rPr lang="en-US" sz="4400" dirty="0"/>
              <a:t>Why was this program created?</a:t>
            </a:r>
          </a:p>
        </p:txBody>
      </p:sp>
    </p:spTree>
    <p:extLst>
      <p:ext uri="{BB962C8B-B14F-4D97-AF65-F5344CB8AC3E}">
        <p14:creationId xmlns:p14="http://schemas.microsoft.com/office/powerpoint/2010/main" val="2389948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8B8A5-A5F1-1180-03F2-DBFE0A8A4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0FC487-416E-7FCE-16D8-3D044A197FC9}"/>
              </a:ext>
            </a:extLst>
          </p:cNvPr>
          <p:cNvSpPr txBox="1"/>
          <p:nvPr/>
        </p:nvSpPr>
        <p:spPr>
          <a:xfrm>
            <a:off x="660513" y="470807"/>
            <a:ext cx="8058944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We heard you!</a:t>
            </a:r>
          </a:p>
          <a:p>
            <a:pPr algn="ctr"/>
            <a:endParaRPr lang="en-US" sz="24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ctr"/>
            <a:endParaRPr lang="en-US" sz="3600" b="1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ctr"/>
            <a:r>
              <a:rPr lang="en-US" sz="36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Habitat affiliates in all types 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of real estate markets 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across the US are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struggling</a:t>
            </a:r>
          </a:p>
          <a:p>
            <a:pPr algn="l"/>
            <a:endParaRPr lang="en-US" sz="3600" b="1" dirty="0">
              <a:solidFill>
                <a:srgbClr val="00B0F0"/>
              </a:solidFill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3600" b="1" dirty="0">
              <a:solidFill>
                <a:srgbClr val="00B0F0"/>
              </a:solidFill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3600" b="1" dirty="0">
              <a:solidFill>
                <a:srgbClr val="00B0F0"/>
              </a:solidFill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l"/>
            <a:endParaRPr lang="en-US" sz="2400" b="1" dirty="0">
              <a:solidFill>
                <a:srgbClr val="00B0F0"/>
              </a:solidFill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marL="0" algn="ctr" rtl="0" eaLnBrk="1" fontAlgn="b" latinLnBrk="0" hangingPunct="1">
              <a:buNone/>
            </a:pPr>
            <a:endParaRPr lang="en-US" sz="1400" dirty="0">
              <a:latin typeface="Neue Haas Grotesk Text Pro" panose="020B0504020202020204" pitchFamily="34" charset="0"/>
              <a:ea typeface="Arial Bold"/>
              <a:cs typeface="Arial Bold"/>
              <a:sym typeface="Arial Bold"/>
            </a:endParaRPr>
          </a:p>
          <a:p>
            <a:pPr algn="ctr">
              <a:defRPr/>
            </a:pPr>
            <a:endParaRPr lang="en-US" sz="6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86992"/>
      </p:ext>
    </p:extLst>
  </p:cSld>
  <p:clrMapOvr>
    <a:masterClrMapping/>
  </p:clrMapOvr>
</p:sld>
</file>

<file path=ppt/theme/theme1.xml><?xml version="1.0" encoding="utf-8"?>
<a:theme xmlns:a="http://schemas.openxmlformats.org/drawingml/2006/main" name="Habitat">
  <a:themeElements>
    <a:clrScheme name="HFHI-Template Color Theme">
      <a:dk1>
        <a:srgbClr val="000000"/>
      </a:dk1>
      <a:lt1>
        <a:srgbClr val="FFFFFF"/>
      </a:lt1>
      <a:dk2>
        <a:srgbClr val="00AFD7"/>
      </a:dk2>
      <a:lt2>
        <a:srgbClr val="888B8D"/>
      </a:lt2>
      <a:accent1>
        <a:srgbClr val="C3D600"/>
      </a:accent1>
      <a:accent2>
        <a:srgbClr val="002F6C"/>
      </a:accent2>
      <a:accent3>
        <a:srgbClr val="43B02A"/>
      </a:accent3>
      <a:accent4>
        <a:srgbClr val="FF671F"/>
      </a:accent4>
      <a:accent5>
        <a:srgbClr val="A3343A"/>
      </a:accent5>
      <a:accent6>
        <a:srgbClr val="FFD100"/>
      </a:accent6>
      <a:hlink>
        <a:srgbClr val="0563C1"/>
      </a:hlink>
      <a:folHlink>
        <a:srgbClr val="BFC0B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bitat" id="{78AE6B79-5744-194B-B685-0D275A5195E8}" vid="{11A25A0F-E121-234C-AFB4-C60D881DF882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>
  <LongProp xmlns="" name="TaxCatchAll"><![CDATA[15;#Brand Guidance|f577f9a2-937b-4aed-b4b7-6fc8129c7b8f;#30;#3 Months|bb53f624-33dd-4a83-b7e3-ab7a14d1acd6;#41;#U.S. Affiliate|7941d01b-39d0-4e93-94ff-3cb1ef305e30;#23;#Template|07fce0d0-4bb8-4ef1-8a49-08c0112a73f9;#3;#North America|2b2beb59-370a-443b-a55a-310994419ee9;#2;#Affiliates|151d6de1-a348-4875-a9bf-6edb93d77b8e;#1;#English|83965783-c83a-4d4a-ad7b-b95b420fa5d3]]></LongProp>
</LongProperti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d86235-04cf-4dac-85ad-c2a5d9daefa2" xsi:nil="true"/>
    <lcf76f155ced4ddcb4097134ff3c332f xmlns="4a198bc8-0445-4ad3-b276-36f67fa284b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53D476EE2144AA08F619E074AB7C9" ma:contentTypeVersion="17" ma:contentTypeDescription="Create a new document." ma:contentTypeScope="" ma:versionID="d79438aae09eb9983bf869340e6fabb6">
  <xsd:schema xmlns:xsd="http://www.w3.org/2001/XMLSchema" xmlns:xs="http://www.w3.org/2001/XMLSchema" xmlns:p="http://schemas.microsoft.com/office/2006/metadata/properties" xmlns:ns2="4a198bc8-0445-4ad3-b276-36f67fa284b7" xmlns:ns3="d3d86235-04cf-4dac-85ad-c2a5d9daefa2" targetNamespace="http://schemas.microsoft.com/office/2006/metadata/properties" ma:root="true" ma:fieldsID="4e65fcc9d0a5172b77db988d510c9f74" ns2:_="" ns3:_="">
    <xsd:import namespace="4a198bc8-0445-4ad3-b276-36f67fa284b7"/>
    <xsd:import namespace="d3d86235-04cf-4dac-85ad-c2a5d9daef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98bc8-0445-4ad3-b276-36f67fa28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04c2fb7-4fb3-4c35-8417-5b25121585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86235-04cf-4dac-85ad-c2a5d9daefa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7ccd7cb-f693-4570-89db-f1896c88bc91}" ma:internalName="TaxCatchAll" ma:showField="CatchAllData" ma:web="d3d86235-04cf-4dac-85ad-c2a5d9daef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7E5BD4-1E60-47B7-A622-BBCCA37CE6B9}">
  <ds:schemaRefs>
    <ds:schemaRef ds:uri=""/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D3F2C7C-297B-428C-A93A-453A649F7B53}">
  <ds:schemaRefs>
    <ds:schemaRef ds:uri="4a198bc8-0445-4ad3-b276-36f67fa284b7"/>
    <ds:schemaRef ds:uri="d3d86235-04cf-4dac-85ad-c2a5d9daefa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6CCF25-9D64-4017-BF77-B83ADB59F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198bc8-0445-4ad3-b276-36f67fa284b7"/>
    <ds:schemaRef ds:uri="d3d86235-04cf-4dac-85ad-c2a5d9daef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4B3C265-8F6F-4ABD-AEA7-51269A2C25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1100</Words>
  <Application>Microsoft Office PowerPoint</Application>
  <PresentationFormat>On-screen Show (4:3)</PresentationFormat>
  <Paragraphs>243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Calibri Light</vt:lpstr>
      <vt:lpstr>Helvetica Neue</vt:lpstr>
      <vt:lpstr>Neue Haas Grotesk Text Pro</vt:lpstr>
      <vt:lpstr>NeueHaasGroteskDisp Pro Md</vt:lpstr>
      <vt:lpstr>Wingdings</vt:lpstr>
      <vt:lpstr>Habitat</vt:lpstr>
      <vt:lpstr>1_Custom Design</vt:lpstr>
      <vt:lpstr>Custom Design</vt:lpstr>
      <vt:lpstr>PowerPoint Presentation</vt:lpstr>
      <vt:lpstr>Introducing…</vt:lpstr>
      <vt:lpstr>A new program offering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Chicagoland (Full) Template 4x3</dc:title>
  <dc:creator>brian.worrall@chicagolandhabitat.org</dc:creator>
  <cp:lastModifiedBy>Dru Bergman</cp:lastModifiedBy>
  <cp:revision>14</cp:revision>
  <cp:lastPrinted>2020-12-14T17:58:10Z</cp:lastPrinted>
  <dcterms:created xsi:type="dcterms:W3CDTF">2019-04-09T15:47:57Z</dcterms:created>
  <dcterms:modified xsi:type="dcterms:W3CDTF">2026-02-20T14:57:43Z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Language">
    <vt:lpwstr>1;#English|83965783-c83a-4d4a-ad7b-b95b420fa5d3</vt:lpwstr>
  </property>
  <property fmtid="{D5CDD505-2E9C-101B-9397-08002B2CF9AE}" pid="3" name="ExposureLevel">
    <vt:lpwstr>2;#Affiliates|151d6de1-a348-4875-a9bf-6edb93d77b8e</vt:lpwstr>
  </property>
  <property fmtid="{D5CDD505-2E9C-101B-9397-08002B2CF9AE}" pid="4" name="TaxKeyword">
    <vt:lpwstr/>
  </property>
  <property fmtid="{D5CDD505-2E9C-101B-9397-08002B2CF9AE}" pid="5" name="KC_x002e_PrimaryTopic">
    <vt:lpwstr/>
  </property>
  <property fmtid="{D5CDD505-2E9C-101B-9397-08002B2CF9AE}" pid="6" name="DownloadCategory">
    <vt:lpwstr>23;#Template|07fce0d0-4bb8-4ef1-8a49-08c0112a73f9</vt:lpwstr>
  </property>
  <property fmtid="{D5CDD505-2E9C-101B-9397-08002B2CF9AE}" pid="7" name="ReviewFrequency">
    <vt:lpwstr>30;#3 Months|bb53f624-33dd-4a83-b7e3-ab7a14d1acd6</vt:lpwstr>
  </property>
  <property fmtid="{D5CDD505-2E9C-101B-9397-08002B2CF9AE}" pid="8" name="KC_x002e_RelatedTopics">
    <vt:lpwstr/>
  </property>
  <property fmtid="{D5CDD505-2E9C-101B-9397-08002B2CF9AE}" pid="9" name="KC.PrimaryTopic">
    <vt:lpwstr>15;#Brand Guidance|f577f9a2-937b-4aed-b4b7-6fc8129c7b8f</vt:lpwstr>
  </property>
  <property fmtid="{D5CDD505-2E9C-101B-9397-08002B2CF9AE}" pid="10" name="OrganizationType">
    <vt:lpwstr>41;#U.S. Affiliate|7941d01b-39d0-4e93-94ff-3cb1ef305e30</vt:lpwstr>
  </property>
  <property fmtid="{D5CDD505-2E9C-101B-9397-08002B2CF9AE}" pid="11" name="display_urn:schemas-microsoft-com:office:office#ContentOwner">
    <vt:lpwstr>Sean Gourley</vt:lpwstr>
  </property>
  <property fmtid="{D5CDD505-2E9C-101B-9397-08002B2CF9AE}" pid="12" name="MediaServiceImageTags">
    <vt:lpwstr/>
  </property>
  <property fmtid="{D5CDD505-2E9C-101B-9397-08002B2CF9AE}" pid="13" name="ContentTypeId">
    <vt:lpwstr>0x01010055053D476EE2144AA08F619E074AB7C9</vt:lpwstr>
  </property>
  <property fmtid="{D5CDD505-2E9C-101B-9397-08002B2CF9AE}" pid="14" name="KC.RelatedTopics">
    <vt:lpwstr/>
  </property>
</Properties>
</file>